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  <p:sldMasterId id="2147483890" r:id="rId2"/>
  </p:sldMasterIdLst>
  <p:notesMasterIdLst>
    <p:notesMasterId r:id="rId41"/>
  </p:notesMasterIdLst>
  <p:sldIdLst>
    <p:sldId id="256" r:id="rId3"/>
    <p:sldId id="257" r:id="rId4"/>
    <p:sldId id="262" r:id="rId5"/>
    <p:sldId id="302" r:id="rId6"/>
    <p:sldId id="265" r:id="rId7"/>
    <p:sldId id="266" r:id="rId8"/>
    <p:sldId id="263" r:id="rId9"/>
    <p:sldId id="272" r:id="rId10"/>
    <p:sldId id="305" r:id="rId11"/>
    <p:sldId id="295" r:id="rId12"/>
    <p:sldId id="314" r:id="rId13"/>
    <p:sldId id="318" r:id="rId14"/>
    <p:sldId id="315" r:id="rId15"/>
    <p:sldId id="309" r:id="rId16"/>
    <p:sldId id="307" r:id="rId17"/>
    <p:sldId id="298" r:id="rId18"/>
    <p:sldId id="273" r:id="rId19"/>
    <p:sldId id="296" r:id="rId20"/>
    <p:sldId id="284" r:id="rId21"/>
    <p:sldId id="279" r:id="rId22"/>
    <p:sldId id="310" r:id="rId23"/>
    <p:sldId id="308" r:id="rId24"/>
    <p:sldId id="297" r:id="rId25"/>
    <p:sldId id="312" r:id="rId26"/>
    <p:sldId id="319" r:id="rId27"/>
    <p:sldId id="299" r:id="rId28"/>
    <p:sldId id="304" r:id="rId29"/>
    <p:sldId id="285" r:id="rId30"/>
    <p:sldId id="287" r:id="rId31"/>
    <p:sldId id="286" r:id="rId32"/>
    <p:sldId id="289" r:id="rId33"/>
    <p:sldId id="313" r:id="rId34"/>
    <p:sldId id="290" r:id="rId35"/>
    <p:sldId id="292" r:id="rId36"/>
    <p:sldId id="293" r:id="rId37"/>
    <p:sldId id="311" r:id="rId38"/>
    <p:sldId id="301" r:id="rId39"/>
    <p:sldId id="294" r:id="rId40"/>
  </p:sldIdLst>
  <p:sldSz cx="9144000" cy="6858000" type="screen4x3"/>
  <p:notesSz cx="6858000" cy="9144000"/>
  <p:defaultTextStyle>
    <a:defPPr>
      <a:defRPr lang="en-US"/>
    </a:defPPr>
    <a:lvl1pPr marL="0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21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32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41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52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062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072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083" algn="l" defTabSz="9140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2F40"/>
    <a:srgbClr val="F6F1D9"/>
    <a:srgbClr val="F0FA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4633" autoAdjust="0"/>
  </p:normalViewPr>
  <p:slideViewPr>
    <p:cSldViewPr>
      <p:cViewPr varScale="1">
        <p:scale>
          <a:sx n="154" d="100"/>
          <a:sy n="154" d="100"/>
        </p:scale>
        <p:origin x="200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78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7FC2F-DE80-4FAF-A8CF-474C076A8F43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047CC-12BD-47B0-8CD3-4D8EE4DCC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01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9140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21" algn="l" defTabSz="9140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32" algn="l" defTabSz="9140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41" algn="l" defTabSz="9140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52" algn="l" defTabSz="9140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62" algn="l" defTabSz="9140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72" algn="l" defTabSz="9140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83" algn="l" defTabSz="91402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047CC-12BD-47B0-8CD3-4D8EE4DCC32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940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047CC-12BD-47B0-8CD3-4D8EE4DCC32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364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FDOH Community Health Explorer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047CC-12BD-47B0-8CD3-4D8EE4DCC32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711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FDOH, Florida Afterschool Network, real estate mapping, is there a specific group for asset naming/using?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047CC-12BD-47B0-8CD3-4D8EE4DCC32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733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047CC-12BD-47B0-8CD3-4D8EE4DCC32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001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would be good to list all the projects that you are showing examples of later in the presentation.  College of Medicine – Maternal Mental Health (ask Stephen about this one – he might not want to show it), iMap Invasives, Precinct mapping/Reapportionment/census, southcom…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047CC-12BD-47B0-8CD3-4D8EE4DCC32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507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56602" indent="-205146" defTabSz="410291" eaLnBrk="0" fontAlgn="base" hangingPunct="0">
              <a:spcBef>
                <a:spcPct val="0"/>
              </a:spcBef>
              <a:spcAft>
                <a:spcPct val="0"/>
              </a:spcAft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66893" indent="-205146" defTabSz="410291" eaLnBrk="0" fontAlgn="base" hangingPunct="0">
              <a:spcBef>
                <a:spcPct val="0"/>
              </a:spcBef>
              <a:spcAft>
                <a:spcPct val="0"/>
              </a:spcAft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77185" indent="-205146" defTabSz="410291" eaLnBrk="0" fontAlgn="base" hangingPunct="0">
              <a:spcBef>
                <a:spcPct val="0"/>
              </a:spcBef>
              <a:spcAft>
                <a:spcPct val="0"/>
              </a:spcAft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87476" indent="-205146" defTabSz="410291" eaLnBrk="0" fontAlgn="base" hangingPunct="0">
              <a:spcBef>
                <a:spcPct val="0"/>
              </a:spcBef>
              <a:spcAft>
                <a:spcPct val="0"/>
              </a:spcAft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fld id="{511192D3-7202-416B-93AC-68E57433DFBD}" type="slidenum">
              <a:rPr lang="en-US" altLang="en-US" smtClean="0">
                <a:solidFill>
                  <a:srgbClr val="000000"/>
                </a:solidFill>
                <a:latin typeface="Times New Roman" pitchFamily="16" charset="0"/>
              </a:rPr>
              <a:pPr/>
              <a:t>11</a:t>
            </a:fld>
            <a:endParaRPr lang="en-US" altLang="en-US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56602" indent="-205146" defTabSz="410291" eaLnBrk="0" fontAlgn="base" hangingPunct="0">
              <a:spcBef>
                <a:spcPct val="0"/>
              </a:spcBef>
              <a:spcAft>
                <a:spcPct val="0"/>
              </a:spcAft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66893" indent="-205146" defTabSz="410291" eaLnBrk="0" fontAlgn="base" hangingPunct="0">
              <a:spcBef>
                <a:spcPct val="0"/>
              </a:spcBef>
              <a:spcAft>
                <a:spcPct val="0"/>
              </a:spcAft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77185" indent="-205146" defTabSz="410291" eaLnBrk="0" fontAlgn="base" hangingPunct="0">
              <a:spcBef>
                <a:spcPct val="0"/>
              </a:spcBef>
              <a:spcAft>
                <a:spcPct val="0"/>
              </a:spcAft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87476" indent="-205146" defTabSz="410291" eaLnBrk="0" fontAlgn="base" hangingPunct="0">
              <a:spcBef>
                <a:spcPct val="0"/>
              </a:spcBef>
              <a:spcAft>
                <a:spcPct val="0"/>
              </a:spcAft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fld id="{25F3F2F3-C9A3-4453-BD3C-783946BB2050}" type="slidenum">
              <a:rPr lang="en-US" altLang="en-US">
                <a:solidFill>
                  <a:srgbClr val="000000"/>
                </a:solidFill>
                <a:latin typeface="Times New Roman" pitchFamily="16" charset="0"/>
              </a:rPr>
              <a:pPr/>
              <a:t>12</a:t>
            </a:fld>
            <a:endParaRPr lang="en-US" altLang="en-US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256602" indent="-205146" defTabSz="410291" eaLnBrk="0" fontAlgn="base" hangingPunct="0">
              <a:spcBef>
                <a:spcPct val="0"/>
              </a:spcBef>
              <a:spcAft>
                <a:spcPct val="0"/>
              </a:spcAft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666893" indent="-205146" defTabSz="410291" eaLnBrk="0" fontAlgn="base" hangingPunct="0">
              <a:spcBef>
                <a:spcPct val="0"/>
              </a:spcBef>
              <a:spcAft>
                <a:spcPct val="0"/>
              </a:spcAft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077185" indent="-205146" defTabSz="410291" eaLnBrk="0" fontAlgn="base" hangingPunct="0">
              <a:spcBef>
                <a:spcPct val="0"/>
              </a:spcBef>
              <a:spcAft>
                <a:spcPct val="0"/>
              </a:spcAft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487476" indent="-205146" defTabSz="410291" eaLnBrk="0" fontAlgn="base" hangingPunct="0">
              <a:spcBef>
                <a:spcPct val="0"/>
              </a:spcBef>
              <a:spcAft>
                <a:spcPct val="0"/>
              </a:spcAft>
              <a:tabLst>
                <a:tab pos="649628" algn="l"/>
                <a:tab pos="1299256" algn="l"/>
                <a:tab pos="1948884" algn="l"/>
                <a:tab pos="2598511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fld id="{361CA7C7-F515-4634-8EEB-2A46D5088B57}" type="slidenum">
              <a:rPr lang="en-US" altLang="en-US" smtClean="0">
                <a:solidFill>
                  <a:srgbClr val="000000"/>
                </a:solidFill>
                <a:latin typeface="Times New Roman" pitchFamily="16" charset="0"/>
              </a:rPr>
              <a:pPr/>
              <a:t>13</a:t>
            </a:fld>
            <a:endParaRPr lang="en-US" altLang="en-US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FDOH, not FDEP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047CC-12BD-47B0-8CD3-4D8EE4DCC32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144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that FREAC did the precinct mapping project to aid the legislature in reapportionment in 2000, 2010, and 2020.  Also might check with Stephen as to what to call it – precinct mapping or just reapportionment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047CC-12BD-47B0-8CD3-4D8EE4DCC32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043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4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-921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6" y="1730403"/>
            <a:ext cx="5648623" cy="1204306"/>
          </a:xfrm>
        </p:spPr>
        <p:txBody>
          <a:bodyPr bIns="9140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81" y="2470925"/>
            <a:ext cx="6511131" cy="329259"/>
          </a:xfrm>
        </p:spPr>
        <p:txBody>
          <a:bodyPr tIns="9140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4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656" y="2130531"/>
            <a:ext cx="7772688" cy="14697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312" y="3886777"/>
            <a:ext cx="6401376" cy="1751929"/>
          </a:xfrm>
        </p:spPr>
        <p:txBody>
          <a:bodyPr/>
          <a:lstStyle>
            <a:lvl1pPr marL="0" indent="0" algn="ctr">
              <a:buNone/>
              <a:defRPr/>
            </a:lvl1pPr>
            <a:lvl2pPr marL="414597" indent="0" algn="ctr">
              <a:buNone/>
              <a:defRPr/>
            </a:lvl2pPr>
            <a:lvl3pPr marL="829194" indent="0" algn="ctr">
              <a:buNone/>
              <a:defRPr/>
            </a:lvl3pPr>
            <a:lvl4pPr marL="1243791" indent="0" algn="ctr">
              <a:buNone/>
              <a:defRPr/>
            </a:lvl4pPr>
            <a:lvl5pPr marL="1658388" indent="0" algn="ctr">
              <a:buNone/>
              <a:defRPr/>
            </a:lvl5pPr>
            <a:lvl6pPr marL="2072986" indent="0" algn="ctr">
              <a:buNone/>
              <a:defRPr/>
            </a:lvl6pPr>
            <a:lvl7pPr marL="2487583" indent="0" algn="ctr">
              <a:buNone/>
              <a:defRPr/>
            </a:lvl7pPr>
            <a:lvl8pPr marL="2902180" indent="0" algn="ctr">
              <a:buNone/>
              <a:defRPr/>
            </a:lvl8pPr>
            <a:lvl9pPr marL="331677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Labins.org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058616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Labins.org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476785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68" y="4406456"/>
            <a:ext cx="7772688" cy="1361811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68" y="2906445"/>
            <a:ext cx="7772688" cy="150000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597" indent="0">
              <a:buNone/>
              <a:defRPr sz="1600"/>
            </a:lvl2pPr>
            <a:lvl3pPr marL="829194" indent="0">
              <a:buNone/>
              <a:defRPr sz="1500"/>
            </a:lvl3pPr>
            <a:lvl4pPr marL="1243791" indent="0">
              <a:buNone/>
              <a:defRPr sz="1300"/>
            </a:lvl4pPr>
            <a:lvl5pPr marL="1658388" indent="0">
              <a:buNone/>
              <a:defRPr sz="1300"/>
            </a:lvl5pPr>
            <a:lvl6pPr marL="2072986" indent="0">
              <a:buNone/>
              <a:defRPr sz="1300"/>
            </a:lvl6pPr>
            <a:lvl7pPr marL="2487583" indent="0">
              <a:buNone/>
              <a:defRPr sz="1300"/>
            </a:lvl7pPr>
            <a:lvl8pPr marL="2902180" indent="0">
              <a:buNone/>
              <a:defRPr sz="1300"/>
            </a:lvl8pPr>
            <a:lvl9pPr marL="3316777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Labins.org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4056849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624" y="2156442"/>
            <a:ext cx="4044794" cy="397314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02" y="2156442"/>
            <a:ext cx="4044794" cy="397314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Labins.org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586294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28" y="274954"/>
            <a:ext cx="82307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628" y="1534557"/>
            <a:ext cx="4040472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97" indent="0">
              <a:buNone/>
              <a:defRPr sz="1800" b="1"/>
            </a:lvl2pPr>
            <a:lvl3pPr marL="829194" indent="0">
              <a:buNone/>
              <a:defRPr sz="1600" b="1"/>
            </a:lvl3pPr>
            <a:lvl4pPr marL="1243791" indent="0">
              <a:buNone/>
              <a:defRPr sz="1500" b="1"/>
            </a:lvl4pPr>
            <a:lvl5pPr marL="1658388" indent="0">
              <a:buNone/>
              <a:defRPr sz="1500" b="1"/>
            </a:lvl5pPr>
            <a:lvl6pPr marL="2072986" indent="0">
              <a:buNone/>
              <a:defRPr sz="1500" b="1"/>
            </a:lvl6pPr>
            <a:lvl7pPr marL="2487583" indent="0">
              <a:buNone/>
              <a:defRPr sz="1500" b="1"/>
            </a:lvl7pPr>
            <a:lvl8pPr marL="2902180" indent="0">
              <a:buNone/>
              <a:defRPr sz="1500" b="1"/>
            </a:lvl8pPr>
            <a:lvl9pPr marL="3316777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628" y="2175159"/>
            <a:ext cx="4040472" cy="395155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67" y="1534557"/>
            <a:ext cx="4041913" cy="6405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97" indent="0">
              <a:buNone/>
              <a:defRPr sz="1800" b="1"/>
            </a:lvl2pPr>
            <a:lvl3pPr marL="829194" indent="0">
              <a:buNone/>
              <a:defRPr sz="1600" b="1"/>
            </a:lvl3pPr>
            <a:lvl4pPr marL="1243791" indent="0">
              <a:buNone/>
              <a:defRPr sz="1500" b="1"/>
            </a:lvl4pPr>
            <a:lvl5pPr marL="1658388" indent="0">
              <a:buNone/>
              <a:defRPr sz="1500" b="1"/>
            </a:lvl5pPr>
            <a:lvl6pPr marL="2072986" indent="0">
              <a:buNone/>
              <a:defRPr sz="1500" b="1"/>
            </a:lvl6pPr>
            <a:lvl7pPr marL="2487583" indent="0">
              <a:buNone/>
              <a:defRPr sz="1500" b="1"/>
            </a:lvl7pPr>
            <a:lvl8pPr marL="2902180" indent="0">
              <a:buNone/>
              <a:defRPr sz="1500" b="1"/>
            </a:lvl8pPr>
            <a:lvl9pPr marL="3316777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67" y="2175159"/>
            <a:ext cx="4041913" cy="395155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Labins.org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748533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Labins.org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256498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Labins.org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573595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28" y="273517"/>
            <a:ext cx="3009107" cy="116171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09" y="273515"/>
            <a:ext cx="5112171" cy="585319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628" y="1435228"/>
            <a:ext cx="3009107" cy="4691482"/>
          </a:xfrm>
        </p:spPr>
        <p:txBody>
          <a:bodyPr/>
          <a:lstStyle>
            <a:lvl1pPr marL="0" indent="0">
              <a:buNone/>
              <a:defRPr sz="1300"/>
            </a:lvl1pPr>
            <a:lvl2pPr marL="414597" indent="0">
              <a:buNone/>
              <a:defRPr sz="1100"/>
            </a:lvl2pPr>
            <a:lvl3pPr marL="829194" indent="0">
              <a:buNone/>
              <a:defRPr sz="900"/>
            </a:lvl3pPr>
            <a:lvl4pPr marL="1243791" indent="0">
              <a:buNone/>
              <a:defRPr sz="800"/>
            </a:lvl4pPr>
            <a:lvl5pPr marL="1658388" indent="0">
              <a:buNone/>
              <a:defRPr sz="800"/>
            </a:lvl5pPr>
            <a:lvl6pPr marL="2072986" indent="0">
              <a:buNone/>
              <a:defRPr sz="800"/>
            </a:lvl6pPr>
            <a:lvl7pPr marL="2487583" indent="0">
              <a:buNone/>
              <a:defRPr sz="800"/>
            </a:lvl7pPr>
            <a:lvl8pPr marL="2902180" indent="0">
              <a:buNone/>
              <a:defRPr sz="800"/>
            </a:lvl8pPr>
            <a:lvl9pPr marL="331677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Labins.org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62102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27" y="4800892"/>
            <a:ext cx="5486689" cy="56574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27" y="613247"/>
            <a:ext cx="5486689" cy="4114224"/>
          </a:xfrm>
        </p:spPr>
        <p:txBody>
          <a:bodyPr/>
          <a:lstStyle>
            <a:lvl1pPr marL="0" indent="0">
              <a:buNone/>
              <a:defRPr sz="2900"/>
            </a:lvl1pPr>
            <a:lvl2pPr marL="414597" indent="0">
              <a:buNone/>
              <a:defRPr sz="2500"/>
            </a:lvl2pPr>
            <a:lvl3pPr marL="829194" indent="0">
              <a:buNone/>
              <a:defRPr sz="2200"/>
            </a:lvl3pPr>
            <a:lvl4pPr marL="1243791" indent="0">
              <a:buNone/>
              <a:defRPr sz="1800"/>
            </a:lvl4pPr>
            <a:lvl5pPr marL="1658388" indent="0">
              <a:buNone/>
              <a:defRPr sz="1800"/>
            </a:lvl5pPr>
            <a:lvl6pPr marL="2072986" indent="0">
              <a:buNone/>
              <a:defRPr sz="1800"/>
            </a:lvl6pPr>
            <a:lvl7pPr marL="2487583" indent="0">
              <a:buNone/>
              <a:defRPr sz="1800"/>
            </a:lvl7pPr>
            <a:lvl8pPr marL="2902180" indent="0">
              <a:buNone/>
              <a:defRPr sz="1800"/>
            </a:lvl8pPr>
            <a:lvl9pPr marL="3316777" indent="0">
              <a:buNone/>
              <a:defRPr sz="18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27" y="5366630"/>
            <a:ext cx="5486689" cy="806146"/>
          </a:xfrm>
        </p:spPr>
        <p:txBody>
          <a:bodyPr/>
          <a:lstStyle>
            <a:lvl1pPr marL="0" indent="0">
              <a:buNone/>
              <a:defRPr sz="1300"/>
            </a:lvl1pPr>
            <a:lvl2pPr marL="414597" indent="0">
              <a:buNone/>
              <a:defRPr sz="1100"/>
            </a:lvl2pPr>
            <a:lvl3pPr marL="829194" indent="0">
              <a:buNone/>
              <a:defRPr sz="900"/>
            </a:lvl3pPr>
            <a:lvl4pPr marL="1243791" indent="0">
              <a:buNone/>
              <a:defRPr sz="800"/>
            </a:lvl4pPr>
            <a:lvl5pPr marL="1658388" indent="0">
              <a:buNone/>
              <a:defRPr sz="800"/>
            </a:lvl5pPr>
            <a:lvl6pPr marL="2072986" indent="0">
              <a:buNone/>
              <a:defRPr sz="800"/>
            </a:lvl6pPr>
            <a:lvl7pPr marL="2487583" indent="0">
              <a:buNone/>
              <a:defRPr sz="800"/>
            </a:lvl7pPr>
            <a:lvl8pPr marL="2902180" indent="0">
              <a:buNone/>
              <a:defRPr sz="800"/>
            </a:lvl8pPr>
            <a:lvl9pPr marL="331677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Labins.org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35456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Labins.org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587516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528" y="829182"/>
            <a:ext cx="2056968" cy="530041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624" y="829182"/>
            <a:ext cx="6032620" cy="530041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Labins.org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42870401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28" y="829179"/>
            <a:ext cx="82278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Labins.org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75545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1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4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40"/>
            <a:ext cx="5650992" cy="1207509"/>
          </a:xfrm>
        </p:spPr>
        <p:txBody>
          <a:bodyPr bIns="9140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02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7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0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1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1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marL="0" lvl="0" indent="0" algn="l" defTabSz="91402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marL="0" lvl="0" indent="0" algn="l" defTabSz="91402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4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4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marL="0" algn="ctr" defTabSz="914021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5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02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6" y="2618916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7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marL="0" marR="0" lvl="0" indent="0" algn="l" defTabSz="914021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9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04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4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4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3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78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5051296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00" tIns="45702" rIns="91400" bIns="45702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32"/>
            <a:ext cx="7520940" cy="3579849"/>
          </a:xfrm>
          <a:prstGeom prst="rect">
            <a:avLst/>
          </a:prstGeom>
        </p:spPr>
        <p:txBody>
          <a:bodyPr vert="horz" lIns="91400" tIns="45702" rIns="91400" bIns="4570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0" tIns="9140" rIns="9140" bIns="9140" rtlCol="0" anchor="ctr">
            <a:norm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021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8" indent="-342758" algn="l" defTabSz="914021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664" indent="-173664" algn="l" defTabSz="914021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169" indent="-164524" algn="l" defTabSz="914021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675" indent="-164524" algn="l" defTabSz="914021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180" indent="-173664" algn="l" defTabSz="914021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6825" indent="-173664" algn="l" defTabSz="914021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2751" indent="-164524" algn="l" defTabSz="914021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256" indent="-164524" algn="l" defTabSz="914021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1483" indent="-164524" algn="l" defTabSz="914021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628" y="829179"/>
            <a:ext cx="82278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628" y="2156442"/>
            <a:ext cx="8227871" cy="397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239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628" y="6247636"/>
            <a:ext cx="2128991" cy="4707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656446" algn="l"/>
                <a:tab pos="1312888" algn="l"/>
                <a:tab pos="1969337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 defTabSz="414597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225" y="6247636"/>
            <a:ext cx="2896752" cy="4707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656446" algn="l"/>
                <a:tab pos="1312888" algn="l"/>
                <a:tab pos="1969337" algn="l"/>
                <a:tab pos="2625782" algn="l"/>
              </a:tabLst>
              <a:defRPr>
                <a:solidFill>
                  <a:srgbClr val="666666"/>
                </a:solidFill>
                <a:latin typeface="+mj-lt"/>
                <a:ea typeface="+mn-ea"/>
                <a:cs typeface="Lucida Sans Unicode" charset="0"/>
              </a:defRPr>
            </a:lvl1pPr>
          </a:lstStyle>
          <a:p>
            <a:pPr defTabSz="414597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/>
              <a:t>Labins.org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5508" y="6247636"/>
            <a:ext cx="2128991" cy="4707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656446" algn="l"/>
                <a:tab pos="1312888" algn="l"/>
                <a:tab pos="1969337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 defTabSz="414597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/>
              <a:t>17</a:t>
            </a:r>
          </a:p>
        </p:txBody>
      </p:sp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9159845" cy="7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3" y="33110"/>
            <a:ext cx="2499187" cy="62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33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907" y="8640"/>
            <a:ext cx="4331445" cy="71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41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</p:sldLayoutIdLst>
  <p:hf sldNum="0" hdr="0" dt="0"/>
  <p:txStyles>
    <p:titleStyle>
      <a:lvl1pPr algn="ctr" defTabSz="414597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7826"/>
          </a:solidFill>
          <a:latin typeface="+mj-lt"/>
          <a:ea typeface="+mj-ea"/>
          <a:cs typeface="+mj-cs"/>
        </a:defRPr>
      </a:lvl1pPr>
      <a:lvl2pPr algn="ctr" defTabSz="414597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7826"/>
          </a:solidFill>
          <a:latin typeface="Impact" pitchFamily="32" charset="0"/>
          <a:ea typeface="Microsoft YaHei" charset="0"/>
          <a:cs typeface="Microsoft YaHei" charset="0"/>
        </a:defRPr>
      </a:lvl2pPr>
      <a:lvl3pPr algn="ctr" defTabSz="414597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7826"/>
          </a:solidFill>
          <a:latin typeface="Impact" pitchFamily="32" charset="0"/>
          <a:ea typeface="Microsoft YaHei" charset="0"/>
          <a:cs typeface="Microsoft YaHei" charset="0"/>
        </a:defRPr>
      </a:lvl3pPr>
      <a:lvl4pPr algn="ctr" defTabSz="414597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7826"/>
          </a:solidFill>
          <a:latin typeface="Impact" pitchFamily="32" charset="0"/>
          <a:ea typeface="Microsoft YaHei" charset="0"/>
          <a:cs typeface="Microsoft YaHei" charset="0"/>
        </a:defRPr>
      </a:lvl4pPr>
      <a:lvl5pPr algn="ctr" defTabSz="414597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7826"/>
          </a:solidFill>
          <a:latin typeface="Impact" pitchFamily="32" charset="0"/>
          <a:ea typeface="Microsoft YaHei" charset="0"/>
          <a:cs typeface="Microsoft YaHei" charset="0"/>
        </a:defRPr>
      </a:lvl5pPr>
      <a:lvl6pPr marL="2280285" indent="-207299" algn="ctr" defTabSz="414597" rtl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7826"/>
          </a:solidFill>
          <a:latin typeface="Impact" pitchFamily="32" charset="0"/>
          <a:ea typeface="Microsoft YaHei" charset="0"/>
          <a:cs typeface="Microsoft YaHei" charset="0"/>
        </a:defRPr>
      </a:lvl6pPr>
      <a:lvl7pPr marL="2694882" indent="-207299" algn="ctr" defTabSz="414597" rtl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7826"/>
          </a:solidFill>
          <a:latin typeface="Impact" pitchFamily="32" charset="0"/>
          <a:ea typeface="Microsoft YaHei" charset="0"/>
          <a:cs typeface="Microsoft YaHei" charset="0"/>
        </a:defRPr>
      </a:lvl7pPr>
      <a:lvl8pPr marL="3109480" indent="-207299" algn="ctr" defTabSz="414597" rtl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7826"/>
          </a:solidFill>
          <a:latin typeface="Impact" pitchFamily="32" charset="0"/>
          <a:ea typeface="Microsoft YaHei" charset="0"/>
          <a:cs typeface="Microsoft YaHei" charset="0"/>
        </a:defRPr>
      </a:lvl8pPr>
      <a:lvl9pPr marL="3524075" indent="-207299" algn="ctr" defTabSz="414597" rtl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7826"/>
          </a:solidFill>
          <a:latin typeface="Impact" pitchFamily="32" charset="0"/>
          <a:ea typeface="Microsoft YaHei" charset="0"/>
          <a:cs typeface="Microsoft YaHei" charset="0"/>
        </a:defRPr>
      </a:lvl9pPr>
    </p:titleStyle>
    <p:bodyStyle>
      <a:lvl1pPr marL="310948" indent="-310948" algn="l" defTabSz="414597" rtl="0" eaLnBrk="0" fontAlgn="base" hangingPunct="0">
        <a:lnSpc>
          <a:spcPct val="93000"/>
        </a:lnSpc>
        <a:spcBef>
          <a:spcPct val="0"/>
        </a:spcBef>
        <a:spcAft>
          <a:spcPts val="1282"/>
        </a:spcAft>
        <a:buClr>
          <a:srgbClr val="000000"/>
        </a:buClr>
        <a:buSzPct val="100000"/>
        <a:buFont typeface="Times New Roman" pitchFamily="16" charset="0"/>
        <a:buChar char="•"/>
        <a:defRPr sz="2500">
          <a:solidFill>
            <a:srgbClr val="000000"/>
          </a:solidFill>
          <a:latin typeface="+mn-lt"/>
          <a:ea typeface="+mn-ea"/>
          <a:cs typeface="+mn-cs"/>
        </a:defRPr>
      </a:lvl1pPr>
      <a:lvl2pPr marL="673720" indent="-259124" algn="l" defTabSz="414597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6" charset="0"/>
        <a:buChar char="–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036491" indent="-207299" algn="l" defTabSz="414597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6" charset="0"/>
        <a:buChar char="•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1090" indent="-207299" algn="l" defTabSz="414597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6" charset="0"/>
        <a:buChar char="–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5687" indent="-207299" algn="l" defTabSz="414597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buChar char="»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80285" indent="-207299" algn="l" defTabSz="414597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4882" indent="-207299" algn="l" defTabSz="414597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09480" indent="-207299" algn="l" defTabSz="414597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4075" indent="-207299" algn="l" defTabSz="414597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597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194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791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388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2986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583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180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6777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aps2.freac.fsu.edu/arcgis/services/Sartopo/SE_USNG_Pop/MapServer/WMSServer" TargetMode="Externa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hermes.freac.fsu.edu/che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gstrode@fsu.edu" TargetMode="External"/><Relationship Id="rId7" Type="http://schemas.openxmlformats.org/officeDocument/2006/relationships/image" Target="../media/image70.png"/><Relationship Id="rId2" Type="http://schemas.openxmlformats.org/officeDocument/2006/relationships/hyperlink" Target="mailto:shodge@fsu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hyperlink" Target="mailto:brenard@fsu.edu" TargetMode="External"/><Relationship Id="rId4" Type="http://schemas.openxmlformats.org/officeDocument/2006/relationships/hyperlink" Target="mailto:mcore@fsu.ed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Florida Resources and Environmental Analysis Center (FREAC)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9800" y="1600200"/>
            <a:ext cx="2971800" cy="106680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dirty="0"/>
              <a:t>Stephen Hodge</a:t>
            </a:r>
          </a:p>
          <a:p>
            <a:pPr algn="r"/>
            <a:r>
              <a:rPr lang="en-US" dirty="0"/>
              <a:t>Georgianna Strode</a:t>
            </a:r>
          </a:p>
          <a:p>
            <a:pPr algn="r"/>
            <a:r>
              <a:rPr lang="en-US" dirty="0"/>
              <a:t>Michael Core</a:t>
            </a:r>
          </a:p>
          <a:p>
            <a:pPr algn="r"/>
            <a:r>
              <a:rPr lang="en-US" dirty="0"/>
              <a:t>Beverly Renard</a:t>
            </a:r>
          </a:p>
          <a:p>
            <a:pPr algn="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77401" y="1524000"/>
            <a:ext cx="4204753" cy="369332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algn="r"/>
            <a:r>
              <a:rPr lang="en-US" b="1" dirty="0"/>
              <a:t>What is FREAC and how can it help me?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10161"/>
            <a:ext cx="5646622" cy="304783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4" y="304800"/>
            <a:ext cx="1487311" cy="1295400"/>
          </a:xfrm>
          <a:prstGeom prst="rect">
            <a:avLst/>
          </a:prstGeom>
          <a:noFill/>
          <a:ln>
            <a:noFill/>
          </a:ln>
          <a:effectLst>
            <a:glow rad="101600">
              <a:srgbClr val="F6F1D9"/>
            </a:glow>
            <a:outerShdw blurRad="63500" sx="102000" sy="102000" algn="ctr" rotWithShape="0">
              <a:srgbClr val="782F4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86550" y="2978052"/>
            <a:ext cx="3828103" cy="594658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algn="ctr"/>
            <a:r>
              <a:rPr lang="en-US" sz="1600" dirty="0"/>
              <a:t>Seven Hills Regional User Group (SHRUG)</a:t>
            </a:r>
          </a:p>
          <a:p>
            <a:pPr algn="ctr"/>
            <a:r>
              <a:rPr lang="en-US" sz="1600" dirty="0"/>
              <a:t>Annual Conference November 2021</a:t>
            </a:r>
          </a:p>
        </p:txBody>
      </p:sp>
    </p:spTree>
    <p:extLst>
      <p:ext uri="{BB962C8B-B14F-4D97-AF65-F5344CB8AC3E}">
        <p14:creationId xmlns:p14="http://schemas.microsoft.com/office/powerpoint/2010/main" val="1334998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Freac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33"/>
            <a:ext cx="6263640" cy="2023568"/>
          </a:xfr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Florida Department of Environmental Protection (FDEP) </a:t>
            </a:r>
          </a:p>
          <a:p>
            <a:pPr lvl="3">
              <a:buClr>
                <a:srgbClr val="FFC000"/>
              </a:buClr>
            </a:pPr>
            <a:r>
              <a:rPr lang="en-US" dirty="0"/>
              <a:t>Land Boundary Information System (LABINS)</a:t>
            </a:r>
          </a:p>
          <a:p>
            <a:pPr lvl="3">
              <a:buClr>
                <a:srgbClr val="FFC000"/>
              </a:buClr>
            </a:pPr>
            <a:r>
              <a:rPr lang="en-US" dirty="0"/>
              <a:t>Public Lands Inventory (PLI)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Florida Department of Health (FDOH) Community Health Explorer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FSU College of Medicine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Legislative Precinct Mapping / Reapportionment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Resilient Infrastructure for a Net-Zero Florida Panhandle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202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311" cy="928507"/>
          </a:xfrm>
        </p:spPr>
        <p:txBody>
          <a:bodyPr/>
          <a:lstStyle/>
          <a:p>
            <a:pPr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  <a:tab pos="4594642" algn="l"/>
                <a:tab pos="5251020" algn="l"/>
                <a:tab pos="5907396" algn="l"/>
                <a:tab pos="6563775" algn="l"/>
                <a:tab pos="7220152" algn="l"/>
                <a:tab pos="7876529" algn="l"/>
              </a:tabLst>
            </a:pPr>
            <a:r>
              <a:rPr lang="en-US" altLang="en-US" dirty="0"/>
              <a:t>History of LABINS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305800" cy="5334000"/>
          </a:xfr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414554" indent="-414554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tx1"/>
                </a:solidFill>
              </a:rPr>
              <a:t>1977 - Legislation created Chapter 177, Part III, F.S.</a:t>
            </a:r>
          </a:p>
          <a:p>
            <a:pPr marL="802172" lvl="4" indent="-285750">
              <a:buClr>
                <a:srgbClr val="FFC000"/>
              </a:buClr>
            </a:pPr>
            <a:r>
              <a:rPr lang="en-US" altLang="en-US" dirty="0"/>
              <a:t>Required surveyors to report survey of Certified Corners to the Florida Department of Environmental Protection, Bureau of Survey and Mapping</a:t>
            </a:r>
            <a:endParaRPr lang="en-US" altLang="en-US" dirty="0">
              <a:solidFill>
                <a:schemeClr val="tx1"/>
              </a:solidFill>
            </a:endParaRPr>
          </a:p>
          <a:p>
            <a:pPr marL="414554" indent="-414554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tx1"/>
                </a:solidFill>
              </a:rPr>
              <a:t>1984 – FDEP realized they could save money by allowing surveyors to query data</a:t>
            </a:r>
          </a:p>
          <a:p>
            <a:pPr lvl="4">
              <a:buClr>
                <a:srgbClr val="FFC000"/>
              </a:buClr>
            </a:pPr>
            <a:r>
              <a:rPr lang="en-US" dirty="0"/>
              <a:t>Funded by the Florida Department of Environmental Protection</a:t>
            </a:r>
          </a:p>
          <a:p>
            <a:pPr lvl="4">
              <a:buClr>
                <a:srgbClr val="FFC000"/>
              </a:buClr>
            </a:pPr>
            <a:r>
              <a:rPr lang="en-US" dirty="0"/>
              <a:t>Created a program to distribute survey data to surveyors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Data Distribution Methods have included:</a:t>
            </a:r>
          </a:p>
          <a:p>
            <a:pPr lvl="3">
              <a:buClr>
                <a:srgbClr val="FFC000"/>
              </a:buClr>
            </a:pPr>
            <a:r>
              <a:rPr lang="en-US" dirty="0"/>
              <a:t>Phone lines using 300-baud modem (followed by 1200- and 2400-baud)</a:t>
            </a:r>
          </a:p>
          <a:p>
            <a:pPr lvl="3">
              <a:buClr>
                <a:srgbClr val="FFC000"/>
              </a:buClr>
            </a:pPr>
            <a:r>
              <a:rPr lang="en-US" dirty="0"/>
              <a:t>5.25” floppy disks; 3.5” floppy disk; CD ($75 charge to surveyors)</a:t>
            </a:r>
          </a:p>
          <a:p>
            <a:pPr lvl="3">
              <a:buClr>
                <a:srgbClr val="FFC000"/>
              </a:buClr>
            </a:pPr>
            <a:r>
              <a:rPr lang="en-US" dirty="0"/>
              <a:t>1996 World Wide Web – This method allows unlimited distribution of images and  has contributed greatly to LABINS’ popularity</a:t>
            </a:r>
          </a:p>
          <a:p>
            <a:pPr lvl="1">
              <a:buClr>
                <a:srgbClr val="FFC000"/>
              </a:buClr>
            </a:pPr>
            <a:endParaRPr lang="en-US" altLang="en-US" dirty="0">
              <a:solidFill>
                <a:schemeClr val="tx1"/>
              </a:solidFill>
            </a:endParaRPr>
          </a:p>
          <a:p>
            <a:pPr lvl="1">
              <a:buClr>
                <a:srgbClr val="FFC000"/>
              </a:buClr>
            </a:pPr>
            <a:r>
              <a:rPr lang="en-US" altLang="en-US" dirty="0"/>
              <a:t>      </a:t>
            </a:r>
            <a:r>
              <a:rPr lang="en-US" altLang="en-US" b="1" dirty="0">
                <a:solidFill>
                  <a:schemeClr val="tx1"/>
                </a:solidFill>
              </a:rPr>
              <a:t>Results</a:t>
            </a:r>
            <a:endParaRPr lang="en-US" altLang="en-US" b="1" dirty="0"/>
          </a:p>
          <a:p>
            <a:pPr lvl="3">
              <a:buClr>
                <a:srgbClr val="FFC000"/>
              </a:buClr>
            </a:pPr>
            <a:r>
              <a:rPr lang="en-US" altLang="en-US" dirty="0">
                <a:solidFill>
                  <a:schemeClr val="tx1"/>
                </a:solidFill>
              </a:rPr>
              <a:t>Primary function is a database for Certified Corner Records (115,000 records)</a:t>
            </a:r>
          </a:p>
          <a:p>
            <a:pPr lvl="3">
              <a:buClr>
                <a:srgbClr val="FFC000"/>
              </a:buClr>
            </a:pPr>
            <a:r>
              <a:rPr lang="en-US" dirty="0"/>
              <a:t>The ONLY website of its type</a:t>
            </a:r>
          </a:p>
          <a:p>
            <a:pPr lvl="3">
              <a:buClr>
                <a:srgbClr val="FFC000"/>
              </a:buClr>
            </a:pPr>
            <a:r>
              <a:rPr lang="en-US" dirty="0"/>
              <a:t>Largest collection of no-cost data to the public</a:t>
            </a:r>
          </a:p>
          <a:p>
            <a:pPr lvl="3">
              <a:buClr>
                <a:srgbClr val="FFC000"/>
              </a:buClr>
            </a:pPr>
            <a:r>
              <a:rPr lang="en-US" dirty="0"/>
              <a:t>Users began as surveyors and now include engineers, outdoor enthusiasts, historians, property appraisers, real estate agents, lawyers, and others.</a:t>
            </a:r>
          </a:p>
          <a:p>
            <a:pPr marL="414554" indent="-414554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1514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456629" y="783118"/>
            <a:ext cx="8229311" cy="1235131"/>
          </a:xfrm>
        </p:spPr>
        <p:txBody>
          <a:bodyPr/>
          <a:lstStyle/>
          <a:p>
            <a:pPr eaLnBrk="1"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  <a:tab pos="4594642" algn="l"/>
                <a:tab pos="5251020" algn="l"/>
                <a:tab pos="5907396" algn="l"/>
                <a:tab pos="6563775" algn="l"/>
                <a:tab pos="7220152" algn="l"/>
                <a:tab pos="7876529" algn="l"/>
              </a:tabLst>
            </a:pPr>
            <a:r>
              <a:rPr lang="en-US" altLang="en-US" dirty="0"/>
              <a:t>Land Records: Certified Corners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547" y="8640"/>
            <a:ext cx="573301" cy="71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3"/>
            <a:ext cx="3830166" cy="470155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1"/>
          <p:cNvSpPr txBox="1">
            <a:spLocks noChangeArrowheads="1"/>
          </p:cNvSpPr>
          <p:nvPr/>
        </p:nvSpPr>
        <p:spPr bwMode="auto">
          <a:xfrm>
            <a:off x="306159" y="2787534"/>
            <a:ext cx="4440136" cy="85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10" tIns="41455" rIns="82910" bIns="41455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defTabSz="41455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>
                <a:solidFill>
                  <a:srgbClr val="007826"/>
                </a:solidFill>
              </a:rPr>
              <a:t>Began collection in 1984</a:t>
            </a:r>
          </a:p>
          <a:p>
            <a:pPr defTabSz="41455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>
                <a:solidFill>
                  <a:srgbClr val="007826"/>
                </a:solidFill>
              </a:rPr>
              <a:t>Over 115,000 corners collected</a:t>
            </a:r>
          </a:p>
          <a:p>
            <a:pPr defTabSz="41455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altLang="en-US" dirty="0">
                <a:solidFill>
                  <a:srgbClr val="007826"/>
                </a:solidFill>
              </a:rPr>
              <a:t>Average of 1,000 new records per year</a:t>
            </a:r>
          </a:p>
        </p:txBody>
      </p:sp>
    </p:spTree>
    <p:extLst>
      <p:ext uri="{BB962C8B-B14F-4D97-AF65-F5344CB8AC3E}">
        <p14:creationId xmlns:p14="http://schemas.microsoft.com/office/powerpoint/2010/main" val="1028665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456629" y="-76200"/>
            <a:ext cx="8229311" cy="1144440"/>
          </a:xfrm>
        </p:spPr>
        <p:txBody>
          <a:bodyPr/>
          <a:lstStyle/>
          <a:p>
            <a:pPr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  <a:tab pos="4594642" algn="l"/>
                <a:tab pos="5251020" algn="l"/>
                <a:tab pos="5907396" algn="l"/>
                <a:tab pos="6563775" algn="l"/>
                <a:tab pos="7220152" algn="l"/>
                <a:tab pos="7876529" algn="l"/>
              </a:tabLst>
            </a:pPr>
            <a:r>
              <a:rPr lang="en-US" altLang="en-US" dirty="0"/>
              <a:t>Overview of data &amp; services available 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463562"/>
            <a:ext cx="4498536" cy="4476990"/>
          </a:xfr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pPr marL="97881" indent="0">
              <a:lnSpc>
                <a:spcPct val="70000"/>
              </a:lnSpc>
              <a:spcAft>
                <a:spcPts val="544"/>
              </a:spcAft>
              <a:buClr>
                <a:srgbClr val="FFC000"/>
              </a:buClr>
              <a:buSzPct val="125000"/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  <a:tab pos="4594642" algn="l"/>
                <a:tab pos="5251020" algn="l"/>
                <a:tab pos="5907396" algn="l"/>
                <a:tab pos="6563775" algn="l"/>
                <a:tab pos="7220152" algn="l"/>
                <a:tab pos="7876529" algn="l"/>
              </a:tabLst>
              <a:defRPr/>
            </a:pPr>
            <a:endParaRPr lang="en-US" altLang="en-US" sz="1400" u="sng" dirty="0"/>
          </a:p>
          <a:p>
            <a:pPr marL="97881" indent="0">
              <a:lnSpc>
                <a:spcPct val="70000"/>
              </a:lnSpc>
              <a:spcAft>
                <a:spcPts val="544"/>
              </a:spcAft>
              <a:buClr>
                <a:srgbClr val="FFC000"/>
              </a:buClr>
              <a:buSzPct val="125000"/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  <a:tab pos="4594642" algn="l"/>
                <a:tab pos="5251020" algn="l"/>
                <a:tab pos="5907396" algn="l"/>
                <a:tab pos="6563775" algn="l"/>
                <a:tab pos="7220152" algn="l"/>
                <a:tab pos="7876529" algn="l"/>
              </a:tabLst>
              <a:defRPr/>
            </a:pPr>
            <a:r>
              <a:rPr lang="en-US" altLang="en-US" sz="1400" u="sng" dirty="0"/>
              <a:t>Land Records</a:t>
            </a:r>
          </a:p>
          <a:p>
            <a:pPr marL="391523" indent="-293643">
              <a:lnSpc>
                <a:spcPct val="70000"/>
              </a:lnSpc>
              <a:spcAft>
                <a:spcPts val="544"/>
              </a:spcAft>
              <a:buClr>
                <a:srgbClr val="FFC000"/>
              </a:buClr>
              <a:buSzPct val="125000"/>
              <a:buFont typeface="Wingdings" panose="05000000000000000000" pitchFamily="2" charset="2"/>
              <a:buChar char="§"/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  <a:tab pos="4594642" algn="l"/>
                <a:tab pos="5251020" algn="l"/>
                <a:tab pos="5907396" algn="l"/>
                <a:tab pos="6563775" algn="l"/>
                <a:tab pos="7220152" algn="l"/>
                <a:tab pos="7876529" algn="l"/>
              </a:tabLst>
              <a:defRPr/>
            </a:pPr>
            <a:r>
              <a:rPr lang="en-US" altLang="en-US" sz="1400" b="0" dirty="0"/>
              <a:t>Certified Corner Records – 1984 to present. 115,000 records.</a:t>
            </a:r>
          </a:p>
          <a:p>
            <a:pPr marL="391523" indent="-293643">
              <a:lnSpc>
                <a:spcPct val="70000"/>
              </a:lnSpc>
              <a:spcAft>
                <a:spcPts val="544"/>
              </a:spcAft>
              <a:buClr>
                <a:srgbClr val="FFC000"/>
              </a:buClr>
              <a:buSzPct val="125000"/>
              <a:buFont typeface="Wingdings" panose="05000000000000000000" pitchFamily="2" charset="2"/>
              <a:buChar char="§"/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  <a:tab pos="4594642" algn="l"/>
                <a:tab pos="5251020" algn="l"/>
                <a:tab pos="5907396" algn="l"/>
                <a:tab pos="6563775" algn="l"/>
                <a:tab pos="7220152" algn="l"/>
                <a:tab pos="7876529" algn="l"/>
              </a:tabLst>
              <a:defRPr/>
            </a:pPr>
            <a:r>
              <a:rPr lang="en-US" altLang="en-US" sz="1400" b="0" dirty="0"/>
              <a:t>GLO 1824 General Land Office Notes &amp; Plats. 145,000 images. </a:t>
            </a:r>
          </a:p>
          <a:p>
            <a:pPr marL="383631" indent="-285750">
              <a:lnSpc>
                <a:spcPct val="70000"/>
              </a:lnSpc>
              <a:spcAft>
                <a:spcPts val="544"/>
              </a:spcAft>
              <a:buClr>
                <a:srgbClr val="FFC000"/>
              </a:buClr>
              <a:buSzPct val="125000"/>
              <a:buFont typeface="Wingdings" panose="05000000000000000000" pitchFamily="2" charset="2"/>
              <a:buChar char="§"/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  <a:tab pos="4594642" algn="l"/>
                <a:tab pos="5251020" algn="l"/>
                <a:tab pos="5907396" algn="l"/>
                <a:tab pos="6563775" algn="l"/>
                <a:tab pos="7220152" algn="l"/>
                <a:tab pos="7876529" algn="l"/>
              </a:tabLst>
              <a:defRPr/>
            </a:pPr>
            <a:endParaRPr lang="en-US" altLang="en-US" sz="1400" b="0" dirty="0"/>
          </a:p>
          <a:p>
            <a:pPr marL="97881" indent="0">
              <a:lnSpc>
                <a:spcPct val="70000"/>
              </a:lnSpc>
              <a:spcAft>
                <a:spcPts val="544"/>
              </a:spcAft>
              <a:buClr>
                <a:srgbClr val="FFC000"/>
              </a:buClr>
              <a:buSzPct val="125000"/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  <a:tab pos="4594642" algn="l"/>
                <a:tab pos="5251020" algn="l"/>
                <a:tab pos="5907396" algn="l"/>
                <a:tab pos="6563775" algn="l"/>
                <a:tab pos="7220152" algn="l"/>
                <a:tab pos="7876529" algn="l"/>
              </a:tabLst>
              <a:defRPr/>
            </a:pPr>
            <a:r>
              <a:rPr lang="en-US" altLang="en-US" sz="1400" u="sng" dirty="0"/>
              <a:t>Horizontal/Vertical Control</a:t>
            </a:r>
          </a:p>
          <a:p>
            <a:pPr marL="391523" indent="-293643">
              <a:lnSpc>
                <a:spcPct val="70000"/>
              </a:lnSpc>
              <a:spcAft>
                <a:spcPts val="544"/>
              </a:spcAft>
              <a:buClr>
                <a:srgbClr val="FFC000"/>
              </a:buClr>
              <a:buSzPct val="125000"/>
              <a:buFont typeface="Wingdings" panose="05000000000000000000" pitchFamily="2" charset="2"/>
              <a:buChar char="§"/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  <a:tab pos="4594642" algn="l"/>
                <a:tab pos="5251020" algn="l"/>
                <a:tab pos="5907396" algn="l"/>
                <a:tab pos="6563775" algn="l"/>
                <a:tab pos="7220152" algn="l"/>
                <a:tab pos="7876529" algn="l"/>
              </a:tabLst>
              <a:defRPr/>
            </a:pPr>
            <a:r>
              <a:rPr lang="en-US" altLang="en-US" sz="1400" b="0" dirty="0"/>
              <a:t>NGS Data directly from NGS</a:t>
            </a:r>
          </a:p>
          <a:p>
            <a:pPr marL="391523" indent="-293643">
              <a:lnSpc>
                <a:spcPct val="70000"/>
              </a:lnSpc>
              <a:spcAft>
                <a:spcPts val="544"/>
              </a:spcAft>
              <a:buClr>
                <a:srgbClr val="FFC000"/>
              </a:buClr>
              <a:buSzPct val="125000"/>
              <a:buFont typeface="Wingdings" panose="05000000000000000000" pitchFamily="2" charset="2"/>
              <a:buChar char="§"/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  <a:tab pos="4594642" algn="l"/>
                <a:tab pos="5251020" algn="l"/>
                <a:tab pos="5907396" algn="l"/>
                <a:tab pos="6563775" algn="l"/>
                <a:tab pos="7220152" algn="l"/>
                <a:tab pos="7876529" algn="l"/>
              </a:tabLst>
              <a:defRPr/>
            </a:pPr>
            <a:r>
              <a:rPr lang="en-US" altLang="en-US" sz="1400" b="0" dirty="0"/>
              <a:t>FLDEP Benchmarks (unpublished NGS field data)</a:t>
            </a:r>
          </a:p>
          <a:p>
            <a:pPr marL="391523" indent="-293643">
              <a:lnSpc>
                <a:spcPct val="70000"/>
              </a:lnSpc>
              <a:spcAft>
                <a:spcPts val="544"/>
              </a:spcAft>
              <a:buClr>
                <a:srgbClr val="FFC000"/>
              </a:buClr>
              <a:buSzPct val="125000"/>
              <a:buFont typeface="Wingdings" panose="05000000000000000000" pitchFamily="2" charset="2"/>
              <a:buChar char="§"/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  <a:tab pos="4594642" algn="l"/>
                <a:tab pos="5251020" algn="l"/>
                <a:tab pos="5907396" algn="l"/>
                <a:tab pos="6563775" algn="l"/>
                <a:tab pos="7220152" algn="l"/>
                <a:tab pos="7876529" algn="l"/>
              </a:tabLst>
              <a:defRPr/>
            </a:pPr>
            <a:r>
              <a:rPr lang="en-US" altLang="en-US" sz="1400" b="0" dirty="0"/>
              <a:t>Water Management Districts &amp; Counties</a:t>
            </a:r>
          </a:p>
          <a:p>
            <a:pPr marL="383631" indent="-285750">
              <a:lnSpc>
                <a:spcPct val="70000"/>
              </a:lnSpc>
              <a:spcAft>
                <a:spcPts val="544"/>
              </a:spcAft>
              <a:buClr>
                <a:srgbClr val="FFC000"/>
              </a:buClr>
              <a:buSzPct val="125000"/>
              <a:buFont typeface="Wingdings" panose="05000000000000000000" pitchFamily="2" charset="2"/>
              <a:buChar char="§"/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  <a:tab pos="4594642" algn="l"/>
                <a:tab pos="5251020" algn="l"/>
                <a:tab pos="5907396" algn="l"/>
                <a:tab pos="6563775" algn="l"/>
                <a:tab pos="7220152" algn="l"/>
                <a:tab pos="7876529" algn="l"/>
              </a:tabLst>
              <a:defRPr/>
            </a:pPr>
            <a:endParaRPr lang="en-US" altLang="en-US" sz="1400" b="0" dirty="0"/>
          </a:p>
          <a:p>
            <a:pPr marL="97881" indent="0">
              <a:lnSpc>
                <a:spcPct val="70000"/>
              </a:lnSpc>
              <a:spcAft>
                <a:spcPts val="544"/>
              </a:spcAft>
              <a:buClr>
                <a:srgbClr val="FFC000"/>
              </a:buClr>
              <a:buSzPct val="125000"/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  <a:tab pos="4594642" algn="l"/>
                <a:tab pos="5251020" algn="l"/>
                <a:tab pos="5907396" algn="l"/>
                <a:tab pos="6563775" algn="l"/>
                <a:tab pos="7220152" algn="l"/>
                <a:tab pos="7876529" algn="l"/>
              </a:tabLst>
              <a:defRPr/>
            </a:pPr>
            <a:r>
              <a:rPr lang="en-US" altLang="en-US" sz="1400" u="sng" dirty="0"/>
              <a:t>Water Boundary</a:t>
            </a:r>
          </a:p>
          <a:p>
            <a:pPr marL="391523" indent="-293643">
              <a:lnSpc>
                <a:spcPct val="70000"/>
              </a:lnSpc>
              <a:spcAft>
                <a:spcPts val="544"/>
              </a:spcAft>
              <a:buClr>
                <a:srgbClr val="FFC000"/>
              </a:buClr>
              <a:buSzPct val="125000"/>
              <a:buFont typeface="Wingdings" panose="05000000000000000000" pitchFamily="2" charset="2"/>
              <a:buChar char="§"/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  <a:tab pos="4594642" algn="l"/>
                <a:tab pos="5251020" algn="l"/>
                <a:tab pos="5907396" algn="l"/>
                <a:tab pos="6563775" algn="l"/>
                <a:tab pos="7220152" algn="l"/>
                <a:tab pos="7876529" algn="l"/>
              </a:tabLst>
              <a:defRPr/>
            </a:pPr>
            <a:r>
              <a:rPr lang="en-US" altLang="en-US" sz="1400" b="0" dirty="0"/>
              <a:t>Tide Stations</a:t>
            </a:r>
          </a:p>
          <a:p>
            <a:pPr marL="391523" indent="-293643">
              <a:lnSpc>
                <a:spcPct val="70000"/>
              </a:lnSpc>
              <a:spcAft>
                <a:spcPts val="544"/>
              </a:spcAft>
              <a:buClr>
                <a:srgbClr val="FFC000"/>
              </a:buClr>
              <a:buSzPct val="125000"/>
              <a:buFont typeface="Wingdings" panose="05000000000000000000" pitchFamily="2" charset="2"/>
              <a:buChar char="§"/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  <a:tab pos="4594642" algn="l"/>
                <a:tab pos="5251020" algn="l"/>
                <a:tab pos="5907396" algn="l"/>
                <a:tab pos="6563775" algn="l"/>
                <a:tab pos="7220152" algn="l"/>
                <a:tab pos="7876529" algn="l"/>
              </a:tabLst>
              <a:defRPr/>
            </a:pPr>
            <a:r>
              <a:rPr lang="en-US" altLang="en-US" sz="1400" b="0" dirty="0"/>
              <a:t>Erosion Control Line Index and Maps </a:t>
            </a:r>
          </a:p>
          <a:p>
            <a:pPr marL="391523" indent="-293643">
              <a:lnSpc>
                <a:spcPct val="70000"/>
              </a:lnSpc>
              <a:spcAft>
                <a:spcPts val="544"/>
              </a:spcAft>
              <a:buClr>
                <a:srgbClr val="FFC000"/>
              </a:buClr>
              <a:buSzPct val="125000"/>
              <a:buFont typeface="Wingdings" panose="05000000000000000000" pitchFamily="2" charset="2"/>
              <a:buChar char="§"/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  <a:tab pos="4594642" algn="l"/>
                <a:tab pos="5251020" algn="l"/>
                <a:tab pos="5907396" algn="l"/>
                <a:tab pos="6563775" algn="l"/>
                <a:tab pos="7220152" algn="l"/>
                <a:tab pos="7876529" algn="l"/>
              </a:tabLst>
              <a:defRPr/>
            </a:pPr>
            <a:r>
              <a:rPr lang="en-US" altLang="en-US" sz="1400" b="0" dirty="0"/>
              <a:t>Mean High Water Survey Index</a:t>
            </a:r>
          </a:p>
          <a:p>
            <a:pPr marL="391523" indent="-293643">
              <a:lnSpc>
                <a:spcPct val="70000"/>
              </a:lnSpc>
              <a:spcAft>
                <a:spcPts val="544"/>
              </a:spcAft>
              <a:buClr>
                <a:srgbClr val="FFC000"/>
              </a:buClr>
              <a:buSzPct val="125000"/>
              <a:buFont typeface="Wingdings" panose="05000000000000000000" pitchFamily="2" charset="2"/>
              <a:buChar char="§"/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  <a:tab pos="4594642" algn="l"/>
                <a:tab pos="5251020" algn="l"/>
                <a:tab pos="5907396" algn="l"/>
                <a:tab pos="6563775" algn="l"/>
                <a:tab pos="7220152" algn="l"/>
                <a:tab pos="7876529" algn="l"/>
              </a:tabLst>
              <a:defRPr/>
            </a:pPr>
            <a:r>
              <a:rPr lang="en-US" altLang="en-US" sz="1400" b="0" dirty="0"/>
              <a:t>FLDEP Coastal Construction Control Line  - 350 maps</a:t>
            </a:r>
          </a:p>
          <a:p>
            <a:pPr marL="391523" indent="-293643">
              <a:lnSpc>
                <a:spcPct val="70000"/>
              </a:lnSpc>
              <a:spcAft>
                <a:spcPts val="544"/>
              </a:spcAft>
              <a:buSzPct val="45000"/>
              <a:buFont typeface="Wingdings" panose="05000000000000000000" pitchFamily="2" charset="2"/>
              <a:buChar char="§"/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  <a:tab pos="4594642" algn="l"/>
                <a:tab pos="5251020" algn="l"/>
                <a:tab pos="5907396" algn="l"/>
                <a:tab pos="6563775" algn="l"/>
                <a:tab pos="7220152" algn="l"/>
                <a:tab pos="7876529" algn="l"/>
              </a:tabLst>
              <a:defRPr/>
            </a:pPr>
            <a:endParaRPr lang="en-US" altLang="en-US" sz="1400" dirty="0"/>
          </a:p>
          <a:p>
            <a:pPr marL="391523" indent="-293643">
              <a:buSzPct val="45000"/>
              <a:buFont typeface="Wingdings" panose="05000000000000000000" pitchFamily="2" charset="2"/>
              <a:buChar char="§"/>
              <a:tabLst>
                <a:tab pos="656378" algn="l"/>
                <a:tab pos="1312751" algn="l"/>
                <a:tab pos="1969133" algn="l"/>
                <a:tab pos="2625509" algn="l"/>
                <a:tab pos="3281886" algn="l"/>
                <a:tab pos="3938265" algn="l"/>
                <a:tab pos="4594642" algn="l"/>
                <a:tab pos="5251020" algn="l"/>
                <a:tab pos="5907396" algn="l"/>
                <a:tab pos="6563775" algn="l"/>
                <a:tab pos="7220152" algn="l"/>
                <a:tab pos="7876529" algn="l"/>
              </a:tabLst>
              <a:defRPr/>
            </a:pP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917448"/>
            <a:ext cx="1359439" cy="360755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2910" tIns="41455" rIns="82910" bIns="41455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826"/>
                </a:solidFill>
                <a:latin typeface="+mj-lt"/>
              </a:rPr>
              <a:t>Survey 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41808" y="887862"/>
            <a:ext cx="1560520" cy="360755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2910" tIns="41455" rIns="82910" bIns="41455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826"/>
                </a:solidFill>
                <a:latin typeface="+mj-lt"/>
              </a:rPr>
              <a:t>Mapping Data</a:t>
            </a:r>
          </a:p>
        </p:txBody>
      </p:sp>
      <p:sp>
        <p:nvSpPr>
          <p:cNvPr id="7174" name="TextBox 2"/>
          <p:cNvSpPr txBox="1">
            <a:spLocks noChangeArrowheads="1"/>
          </p:cNvSpPr>
          <p:nvPr/>
        </p:nvSpPr>
        <p:spPr bwMode="auto">
          <a:xfrm>
            <a:off x="4941808" y="1463562"/>
            <a:ext cx="3752088" cy="39617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82910" tIns="41455" rIns="82910" bIns="41455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marL="171450" indent="-1714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en-US" sz="1200" b="1" dirty="0">
                <a:latin typeface="+mn-lt"/>
              </a:rPr>
              <a:t>DEM</a:t>
            </a:r>
            <a:r>
              <a:rPr lang="en-US" altLang="en-US" sz="1200" dirty="0">
                <a:latin typeface="+mn-lt"/>
              </a:rPr>
              <a:t> – Digital Elevation Model</a:t>
            </a:r>
          </a:p>
          <a:p>
            <a:pPr marL="171450" indent="-1714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en-US" sz="1200" b="1" dirty="0">
                <a:latin typeface="+mn-lt"/>
              </a:rPr>
              <a:t>DLG </a:t>
            </a:r>
            <a:r>
              <a:rPr lang="en-US" altLang="en-US" sz="1200" dirty="0">
                <a:latin typeface="+mn-lt"/>
              </a:rPr>
              <a:t>- Digital Line Graphs – 5300 data sets</a:t>
            </a:r>
          </a:p>
          <a:p>
            <a:pPr marL="171450" indent="-1714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en-US" sz="1200" b="1" dirty="0">
                <a:latin typeface="+mn-lt"/>
              </a:rPr>
              <a:t>DRG</a:t>
            </a:r>
            <a:r>
              <a:rPr lang="en-US" altLang="en-US" sz="1200" dirty="0">
                <a:latin typeface="+mn-lt"/>
              </a:rPr>
              <a:t> - Digital Raster Graphics – 3400 images in 3 projections</a:t>
            </a:r>
          </a:p>
          <a:p>
            <a:pPr marL="171450" indent="-1714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en-US" sz="1200" b="1" dirty="0">
                <a:latin typeface="+mn-lt"/>
              </a:rPr>
              <a:t>DOQQ</a:t>
            </a:r>
            <a:r>
              <a:rPr lang="en-US" altLang="en-US" sz="1200" dirty="0">
                <a:latin typeface="+mn-lt"/>
              </a:rPr>
              <a:t> </a:t>
            </a:r>
            <a:r>
              <a:rPr lang="en-US" altLang="en-US" sz="1200" dirty="0"/>
              <a:t>Digital Ortho Quarter Quads </a:t>
            </a:r>
            <a:r>
              <a:rPr lang="en-US" altLang="en-US" sz="1200" dirty="0">
                <a:latin typeface="+mn-lt"/>
              </a:rPr>
              <a:t>1995, 1999, 2004</a:t>
            </a:r>
          </a:p>
          <a:p>
            <a:pPr marL="799721" lvl="2" indent="-1714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en-US" sz="1200" dirty="0">
                <a:latin typeface="+mn-lt"/>
              </a:rPr>
              <a:t>80,000 images</a:t>
            </a:r>
          </a:p>
          <a:p>
            <a:pPr marL="799721" lvl="2" indent="-1714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en-US" sz="1200" dirty="0">
                <a:latin typeface="+mn-lt"/>
              </a:rPr>
              <a:t>3 different flight years</a:t>
            </a:r>
          </a:p>
          <a:p>
            <a:pPr marL="799721" lvl="2" indent="-1714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en-US" sz="1200" dirty="0">
                <a:latin typeface="+mn-lt"/>
              </a:rPr>
              <a:t>3 projections for each flight year,</a:t>
            </a:r>
          </a:p>
          <a:p>
            <a:pPr marL="799721" lvl="2" indent="-1714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en-US" sz="1200" dirty="0">
                <a:latin typeface="+mn-lt"/>
              </a:rPr>
              <a:t>1-3 file formats for each projection</a:t>
            </a:r>
          </a:p>
          <a:p>
            <a:pPr marL="171450" indent="-1714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en-US" sz="1200" b="1" dirty="0">
                <a:latin typeface="+mn-lt"/>
              </a:rPr>
              <a:t>Hi-resolution Aerials </a:t>
            </a:r>
            <a:endParaRPr lang="en-US" altLang="en-US" sz="1200" dirty="0">
              <a:latin typeface="+mn-lt"/>
            </a:endParaRPr>
          </a:p>
          <a:p>
            <a:pPr marL="342711" lvl="1" indent="-1714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en-US" sz="1200" dirty="0">
                <a:latin typeface="+mn-lt"/>
              </a:rPr>
              <a:t>Currently 900,000 images available (16 </a:t>
            </a:r>
            <a:r>
              <a:rPr lang="en-US" altLang="en-US" sz="1200" dirty="0" err="1">
                <a:latin typeface="+mn-lt"/>
              </a:rPr>
              <a:t>yrs</a:t>
            </a:r>
            <a:r>
              <a:rPr lang="en-US" altLang="en-US" sz="1200" dirty="0">
                <a:latin typeface="+mn-lt"/>
              </a:rPr>
              <a:t>)</a:t>
            </a:r>
          </a:p>
          <a:p>
            <a:pPr marL="342711" lvl="1" indent="-17145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en-US" sz="1200" dirty="0">
                <a:latin typeface="+mn-lt"/>
              </a:rPr>
              <a:t>We acquire approximately 60,000 new images every year.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2864" y="5657107"/>
            <a:ext cx="995365" cy="360755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2910" tIns="41455" rIns="82910" bIns="41455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7826"/>
                </a:solidFill>
                <a:latin typeface="+mj-lt"/>
              </a:rPr>
              <a:t>Services</a:t>
            </a:r>
          </a:p>
        </p:txBody>
      </p:sp>
      <p:sp>
        <p:nvSpPr>
          <p:cNvPr id="7176" name="TextBox 3"/>
          <p:cNvSpPr txBox="1">
            <a:spLocks noChangeArrowheads="1"/>
          </p:cNvSpPr>
          <p:nvPr/>
        </p:nvSpPr>
        <p:spPr bwMode="auto">
          <a:xfrm>
            <a:off x="5572864" y="6151955"/>
            <a:ext cx="2178374" cy="4838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82910" tIns="41455" rIns="82910" bIns="41455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en-US" sz="1300" dirty="0">
                <a:latin typeface="+mn-lt"/>
              </a:rPr>
              <a:t>Geographic Profile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en-US" sz="1300" dirty="0">
                <a:latin typeface="+mn-lt"/>
              </a:rPr>
              <a:t>Metadata Clearinghouse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48733" y="-533400"/>
            <a:ext cx="5556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Is any of this out of date???</a:t>
            </a:r>
          </a:p>
        </p:txBody>
      </p:sp>
    </p:spTree>
    <p:extLst>
      <p:ext uri="{BB962C8B-B14F-4D97-AF65-F5344CB8AC3E}">
        <p14:creationId xmlns:p14="http://schemas.microsoft.com/office/powerpoint/2010/main" val="10321846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5760"/>
            <a:ext cx="7520940" cy="548640"/>
          </a:xfrm>
        </p:spPr>
        <p:txBody>
          <a:bodyPr/>
          <a:lstStyle/>
          <a:p>
            <a:r>
              <a:rPr lang="en-US" dirty="0"/>
              <a:t>Labins geographic profile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57201"/>
            <a:ext cx="1457341" cy="17409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24096" y="103267"/>
            <a:ext cx="4487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To find the Geographic Profile, scroll to bottom of any LABINS page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078468"/>
            <a:ext cx="6027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you know one piece of information, you can know ALL info!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1828800"/>
            <a:ext cx="264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search on Leon County: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8" y="2198132"/>
            <a:ext cx="89027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38" y="3677682"/>
            <a:ext cx="1393238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38" y="5009595"/>
            <a:ext cx="904147" cy="144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43638"/>
            <a:ext cx="992677" cy="143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859" y="4353137"/>
            <a:ext cx="894541" cy="142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6163472" y="3352800"/>
            <a:ext cx="2599528" cy="2068647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30065" y="3503474"/>
            <a:ext cx="2356735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 know my T-R-S,</a:t>
            </a:r>
          </a:p>
          <a:p>
            <a:r>
              <a:rPr lang="en-US" dirty="0"/>
              <a:t>But what Quad</a:t>
            </a:r>
          </a:p>
          <a:p>
            <a:r>
              <a:rPr lang="en-US" dirty="0"/>
              <a:t>Am I in?</a:t>
            </a:r>
          </a:p>
          <a:p>
            <a:endParaRPr lang="en-US" dirty="0"/>
          </a:p>
          <a:p>
            <a:r>
              <a:rPr lang="en-US" dirty="0">
                <a:solidFill>
                  <a:srgbClr val="00B0F0"/>
                </a:solidFill>
              </a:rPr>
              <a:t>I’ll use the Geographic</a:t>
            </a:r>
          </a:p>
          <a:p>
            <a:r>
              <a:rPr lang="en-US" dirty="0">
                <a:solidFill>
                  <a:srgbClr val="00B0F0"/>
                </a:solidFill>
              </a:rPr>
              <a:t>Profile to find out!</a:t>
            </a:r>
          </a:p>
        </p:txBody>
      </p:sp>
      <p:pic>
        <p:nvPicPr>
          <p:cNvPr id="11273" name="Picture 9" descr="🤔 Thinking Face Emoj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914" y="5444662"/>
            <a:ext cx="1431925" cy="143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61933" y="3790744"/>
            <a:ext cx="2362200" cy="2369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Possible Inputs: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County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City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Quad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T-R-S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US National Grid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Lat-Lon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Dec Degree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State Plane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UTM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Albers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Geographic Names (GNIS)</a:t>
            </a:r>
          </a:p>
        </p:txBody>
      </p:sp>
    </p:spTree>
    <p:extLst>
      <p:ext uri="{BB962C8B-B14F-4D97-AF65-F5344CB8AC3E}">
        <p14:creationId xmlns:p14="http://schemas.microsoft.com/office/powerpoint/2010/main" val="2980816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3215640" cy="1463040"/>
          </a:xfrm>
        </p:spPr>
        <p:txBody>
          <a:bodyPr/>
          <a:lstStyle/>
          <a:p>
            <a:r>
              <a:rPr lang="en-US" dirty="0"/>
              <a:t>Florida DEP Public lands inventory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7417614"/>
              </p:ext>
            </p:extLst>
          </p:nvPr>
        </p:nvGraphicFramePr>
        <p:xfrm>
          <a:off x="4343400" y="381000"/>
          <a:ext cx="4664075" cy="603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Acrobat Document" r:id="rId3" imgW="4663430" imgH="6035040" progId="Acrobat.Document.11">
                  <p:embed/>
                </p:oleObj>
              </mc:Choice>
              <mc:Fallback>
                <p:oleObj name="Acrobat Document" r:id="rId3" imgW="4663430" imgH="603504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43400" y="381000"/>
                        <a:ext cx="4664075" cy="6035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24400" y="457200"/>
            <a:ext cx="2166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https://floridapli.net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75" y="1905000"/>
            <a:ext cx="4291818" cy="21336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51540"/>
            <a:ext cx="31813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24400" y="6019800"/>
            <a:ext cx="3962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Colors represent federal, state, municipal, and</a:t>
            </a:r>
          </a:p>
          <a:p>
            <a:r>
              <a:rPr lang="en-US" sz="1400" dirty="0"/>
              <a:t>Other ownership</a:t>
            </a:r>
          </a:p>
        </p:txBody>
      </p:sp>
    </p:spTree>
    <p:extLst>
      <p:ext uri="{BB962C8B-B14F-4D97-AF65-F5344CB8AC3E}">
        <p14:creationId xmlns:p14="http://schemas.microsoft.com/office/powerpoint/2010/main" val="3353358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520940" cy="548640"/>
          </a:xfrm>
        </p:spPr>
        <p:txBody>
          <a:bodyPr/>
          <a:lstStyle/>
          <a:p>
            <a:r>
              <a:rPr lang="en-US" dirty="0"/>
              <a:t>FdOH community health explorer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4" y="2090932"/>
            <a:ext cx="8575421" cy="416852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0" y="1371600"/>
            <a:ext cx="8346821" cy="523220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sz="1400" dirty="0"/>
              <a:t>Florida Health’s Environmental Public Health Tracking Program works in partnership with the US Centers for Disease Control and Prevention to track disease that may be related to environmental exposures.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4" y="996172"/>
            <a:ext cx="3475631" cy="369332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http://hermes.freac.fsu.edu/che/</a:t>
            </a:r>
          </a:p>
        </p:txBody>
      </p:sp>
    </p:spTree>
    <p:extLst>
      <p:ext uri="{BB962C8B-B14F-4D97-AF65-F5344CB8AC3E}">
        <p14:creationId xmlns:p14="http://schemas.microsoft.com/office/powerpoint/2010/main" val="4249565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Census and Reapportionment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43403" y="1066800"/>
            <a:ext cx="3583572" cy="357981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 rot="10800000" flipV="1">
            <a:off x="685800" y="2274332"/>
            <a:ext cx="2667000" cy="1477328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dirty="0"/>
              <a:t>FREAC did the precinct mapping project to aid the Legislature in reapportionment in 2000, 2010, and 2020</a:t>
            </a:r>
          </a:p>
        </p:txBody>
      </p:sp>
    </p:spTree>
    <p:extLst>
      <p:ext uri="{BB962C8B-B14F-4D97-AF65-F5344CB8AC3E}">
        <p14:creationId xmlns:p14="http://schemas.microsoft.com/office/powerpoint/2010/main" val="2602898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Past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33"/>
            <a:ext cx="7520940" cy="2404568"/>
          </a:xfr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/>
              <a:t>i</a:t>
            </a:r>
            <a:r>
              <a:rPr lang="en-US" dirty="0"/>
              <a:t>MapInvasives (Nature Conservancy, NY and Oregon Natural Heritage Programs)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Emergency and Natural Disaster Information System (US Army Southern Command)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Friends of Wakulla Springs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Cape Canaveral Volunteer Fire Department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FDOH Walkability Assessment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… and more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944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i</a:t>
            </a:r>
            <a:r>
              <a:rPr lang="en-US" dirty="0"/>
              <a:t>MapInvasives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0784" y="2973388"/>
            <a:ext cx="3550267" cy="357981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95400"/>
            <a:ext cx="4769445" cy="472089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6119413" y="127498"/>
            <a:ext cx="29416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00B0F0"/>
                </a:solidFill>
              </a:rPr>
              <a:t>The Nature Conservancy,</a:t>
            </a:r>
          </a:p>
          <a:p>
            <a:pPr algn="r"/>
            <a:r>
              <a:rPr lang="en-US" sz="1400" dirty="0">
                <a:solidFill>
                  <a:srgbClr val="00B0F0"/>
                </a:solidFill>
              </a:rPr>
              <a:t>New York Natural Heritage Program,</a:t>
            </a:r>
          </a:p>
          <a:p>
            <a:pPr algn="r"/>
            <a:r>
              <a:rPr lang="en-US" sz="1400" dirty="0">
                <a:solidFill>
                  <a:srgbClr val="00B0F0"/>
                </a:solidFill>
              </a:rPr>
              <a:t>Oregon Natural Heritage Program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1200" y="1295400"/>
            <a:ext cx="31291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iMapInvasives provides an on-line, </a:t>
            </a:r>
          </a:p>
          <a:p>
            <a:r>
              <a:rPr lang="en-US" sz="1400" dirty="0"/>
              <a:t>GIS-based data management system to assist citizen scientists and natural resource managers working to protect natural resources from the threat of invasive species. </a:t>
            </a:r>
          </a:p>
        </p:txBody>
      </p:sp>
    </p:spTree>
    <p:extLst>
      <p:ext uri="{BB962C8B-B14F-4D97-AF65-F5344CB8AC3E}">
        <p14:creationId xmlns:p14="http://schemas.microsoft.com/office/powerpoint/2010/main" val="1306728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presentation will cover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33"/>
            <a:ext cx="2987040" cy="2023568"/>
          </a:xfr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How/Why FREAC was Formed</a:t>
            </a:r>
          </a:p>
          <a:p>
            <a:r>
              <a:rPr lang="en-US" dirty="0"/>
              <a:t>What we offer</a:t>
            </a:r>
          </a:p>
          <a:p>
            <a:pPr lvl="1"/>
            <a:r>
              <a:rPr lang="en-US" dirty="0"/>
              <a:t>Services</a:t>
            </a:r>
          </a:p>
          <a:p>
            <a:pPr lvl="1"/>
            <a:r>
              <a:rPr lang="en-US" dirty="0"/>
              <a:t>Data</a:t>
            </a:r>
          </a:p>
          <a:p>
            <a:r>
              <a:rPr lang="en-US" dirty="0"/>
              <a:t>Work Samples</a:t>
            </a:r>
          </a:p>
          <a:p>
            <a:r>
              <a:rPr lang="en-US" dirty="0"/>
              <a:t>How to Download Data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486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4" y="1373188"/>
            <a:ext cx="4838339" cy="3579812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381002" y="228604"/>
            <a:ext cx="5791200" cy="646331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dirty="0"/>
              <a:t>Integrated Decision Support System (IDSS)</a:t>
            </a:r>
          </a:p>
          <a:p>
            <a:r>
              <a:rPr lang="en-US" dirty="0"/>
              <a:t>US Army Southern Command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047" y="2025654"/>
            <a:ext cx="4017757" cy="2927350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6541221" y="1526838"/>
            <a:ext cx="2518277" cy="371385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lIns="91400" tIns="45702" rIns="91400" bIns="45702" rtlCol="0">
            <a:spAutoFit/>
          </a:bodyPr>
          <a:lstStyle/>
          <a:p>
            <a:r>
              <a:rPr lang="en-US" dirty="0"/>
              <a:t>FSU Collaborative Effort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4936" y="102163"/>
            <a:ext cx="28761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Decision tool to support</a:t>
            </a:r>
          </a:p>
          <a:p>
            <a:r>
              <a:rPr lang="en-US" dirty="0">
                <a:solidFill>
                  <a:srgbClr val="00B0F0"/>
                </a:solidFill>
              </a:rPr>
              <a:t>Responders before, during, </a:t>
            </a:r>
          </a:p>
          <a:p>
            <a:r>
              <a:rPr lang="en-US" dirty="0">
                <a:solidFill>
                  <a:srgbClr val="00B0F0"/>
                </a:solidFill>
              </a:rPr>
              <a:t>And after storms</a:t>
            </a:r>
          </a:p>
        </p:txBody>
      </p:sp>
    </p:spTree>
    <p:extLst>
      <p:ext uri="{BB962C8B-B14F-4D97-AF65-F5344CB8AC3E}">
        <p14:creationId xmlns:p14="http://schemas.microsoft.com/office/powerpoint/2010/main" val="1370907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Cape Canaveral volunteer fire department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0FDA3C-695D-492E-B59F-116CC25F6388}"/>
              </a:ext>
            </a:extLst>
          </p:cNvPr>
          <p:cNvSpPr txBox="1">
            <a:spLocks/>
          </p:cNvSpPr>
          <p:nvPr/>
        </p:nvSpPr>
        <p:spPr>
          <a:xfrm>
            <a:off x="457200" y="1219200"/>
            <a:ext cx="4114800" cy="3579849"/>
          </a:xfrm>
          <a:prstGeom prst="rect">
            <a:avLst/>
          </a:prstGeom>
        </p:spPr>
        <p:txBody>
          <a:bodyPr vert="horz" lIns="91400" tIns="45702" rIns="91400" bIns="45702" rtlCol="0">
            <a:normAutofit/>
          </a:bodyPr>
          <a:lstStyle>
            <a:lvl1pPr marL="342758" indent="-342758" algn="l" defTabSz="914021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664" indent="-17366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169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675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180" indent="-17366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6825" indent="-17366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2751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256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1483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The US National Grid is the FEMA mandated coordinate-language of location and is Crucial for SAR missions. 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The Volunteers at the CCVFD were working with outdate and erroneous fire hydrant maps. 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The Firefighters will have update-to-date information on paper, web, and in their phones.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 The new maps are based on the USNG.</a:t>
            </a:r>
          </a:p>
          <a:p>
            <a:endParaRPr lang="en-US" dirty="0"/>
          </a:p>
        </p:txBody>
      </p:sp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E007556C-4CC5-436E-9847-DCCC77A017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762000"/>
            <a:ext cx="4513118" cy="584050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500" dist="101600" dir="5400000" sy="-100000" algn="bl" rotWithShape="0"/>
          </a:effec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2485143-C657-4701-A605-7053671C2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830" y="4313274"/>
            <a:ext cx="1365539" cy="158115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5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12702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14600"/>
            <a:ext cx="7520940" cy="548640"/>
          </a:xfrm>
        </p:spPr>
        <p:txBody>
          <a:bodyPr/>
          <a:lstStyle/>
          <a:p>
            <a:pPr algn="ctr"/>
            <a:r>
              <a:rPr lang="en-US" dirty="0"/>
              <a:t>Recent research interests</a:t>
            </a:r>
          </a:p>
        </p:txBody>
      </p:sp>
    </p:spTree>
    <p:extLst>
      <p:ext uri="{BB962C8B-B14F-4D97-AF65-F5344CB8AC3E}">
        <p14:creationId xmlns:p14="http://schemas.microsoft.com/office/powerpoint/2010/main" val="2335762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D42E57D-E856-4C66-96E2-30E5D97749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15" y="598403"/>
            <a:ext cx="7957769" cy="614918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530" y="83976"/>
            <a:ext cx="7520940" cy="548640"/>
          </a:xfrm>
        </p:spPr>
        <p:txBody>
          <a:bodyPr/>
          <a:lstStyle/>
          <a:p>
            <a:r>
              <a:rPr lang="en-US" dirty="0"/>
              <a:t>Geology assessment – Wastewater Site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64AF3D0-5BD3-4A9D-9ECE-ADE1D994B2E8}"/>
              </a:ext>
            </a:extLst>
          </p:cNvPr>
          <p:cNvSpPr txBox="1">
            <a:spLocks/>
          </p:cNvSpPr>
          <p:nvPr/>
        </p:nvSpPr>
        <p:spPr>
          <a:xfrm>
            <a:off x="811530" y="1147043"/>
            <a:ext cx="4038599" cy="3348757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00" tIns="45702" rIns="91400" bIns="45702" rtlCol="0">
            <a:normAutofit/>
          </a:bodyPr>
          <a:lstStyle>
            <a:lvl1pPr marL="342758" indent="-342758" algn="l" defTabSz="914021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664" indent="-17366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169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675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180" indent="-17366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6825" indent="-17366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2751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256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1483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Wakulla Springs Alliance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Rapid Infiltration Basin &amp; Karst Topography 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Karst Topography is terrain that indicate bedrock dissolution (limestone). 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Karst Topography is related to groundwater flow within an aquifer system.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Some characteristics of karst topography make them susceptible to contamination.</a:t>
            </a:r>
          </a:p>
        </p:txBody>
      </p:sp>
    </p:spTree>
    <p:extLst>
      <p:ext uri="{BB962C8B-B14F-4D97-AF65-F5344CB8AC3E}">
        <p14:creationId xmlns:p14="http://schemas.microsoft.com/office/powerpoint/2010/main" val="1187488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2364A0E-E7F2-4FAA-B938-BA78D1567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248"/>
            <a:ext cx="4874823" cy="538471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C4B758AB-3F66-405C-81E8-0522B2DE6A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737194"/>
            <a:ext cx="2192832" cy="301237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520940" cy="548640"/>
          </a:xfrm>
        </p:spPr>
        <p:txBody>
          <a:bodyPr/>
          <a:lstStyle/>
          <a:p>
            <a:r>
              <a:rPr lang="en-US" dirty="0"/>
              <a:t>Bayesian analysis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6BB3BAA-C44F-47FA-9B91-71D7A589419C}"/>
              </a:ext>
            </a:extLst>
          </p:cNvPr>
          <p:cNvSpPr txBox="1">
            <a:spLocks/>
          </p:cNvSpPr>
          <p:nvPr/>
        </p:nvSpPr>
        <p:spPr>
          <a:xfrm>
            <a:off x="304800" y="762000"/>
            <a:ext cx="4114800" cy="3579849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00" tIns="45702" rIns="91400" bIns="45702" rtlCol="0">
            <a:normAutofit/>
          </a:bodyPr>
          <a:lstStyle>
            <a:lvl1pPr marL="342758" indent="-342758" algn="l" defTabSz="914021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664" indent="-17366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169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675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180" indent="-17366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6825" indent="-17366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2751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256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1483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Bayes’ Theorem is a general expression for finding conditional probabilities developed in the 1700s.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Bayesian Networks are used for medical diagnosis, counter-terrorism, risk analysis, fraud, software debugging, etc.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Bayes’ Theorem rests on the causal connection of events and beliefs (Fenton and Neil 2013).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Correlation ≠ Causation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p-value 0.01 ≠ 99% Chance of a Relationship</a:t>
            </a:r>
          </a:p>
          <a:p>
            <a:endParaRPr lang="en-US" dirty="0"/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8FC5672E-80B6-4FC5-8FAA-C51E418931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02809"/>
            <a:ext cx="3581400" cy="234675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A002A7-B6B7-4D66-A911-1CAF5F1FB965}"/>
              </a:ext>
            </a:extLst>
          </p:cNvPr>
          <p:cNvSpPr txBox="1"/>
          <p:nvPr/>
        </p:nvSpPr>
        <p:spPr>
          <a:xfrm>
            <a:off x="6687643" y="5576188"/>
            <a:ext cx="2302968" cy="369332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</a:rPr>
              <a:t>(Fenton &amp; Neil, 2019)</a:t>
            </a:r>
          </a:p>
        </p:txBody>
      </p:sp>
    </p:spTree>
    <p:extLst>
      <p:ext uri="{BB962C8B-B14F-4D97-AF65-F5344CB8AC3E}">
        <p14:creationId xmlns:p14="http://schemas.microsoft.com/office/powerpoint/2010/main" val="2955797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EA2E4F6-6A61-4CC9-AB2C-BFC849C5A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864" y="152400"/>
            <a:ext cx="5063836" cy="65532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520940" cy="548640"/>
          </a:xfrm>
        </p:spPr>
        <p:txBody>
          <a:bodyPr/>
          <a:lstStyle/>
          <a:p>
            <a:r>
              <a:rPr lang="en-US" dirty="0"/>
              <a:t>Bayesian analysis</a:t>
            </a:r>
          </a:p>
        </p:txBody>
      </p:sp>
      <p:pic>
        <p:nvPicPr>
          <p:cNvPr id="8" name="Picture 7" descr="Chart, box and whisker chart&#10;&#10;Description automatically generated">
            <a:extLst>
              <a:ext uri="{FF2B5EF4-FFF2-40B4-BE49-F238E27FC236}">
                <a16:creationId xmlns:a16="http://schemas.microsoft.com/office/drawing/2014/main" id="{6C8000FC-A590-4AC6-B505-F52ADF255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4528286"/>
            <a:ext cx="3129754" cy="2253513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3350DB80-8AB7-4094-A66E-3CA594FFC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528286"/>
            <a:ext cx="4299689" cy="2253513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3C2D8C-23A4-42C1-BD21-C5DF6DAD7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609600"/>
            <a:ext cx="4000500" cy="3810000"/>
          </a:xfr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Moving analysis results from a BN to a GIS allows for probabilistic maps based on Bayesian inference findings. 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BNs allow for data exploration and verification far beyond the capabilities of p-scores and regression lines.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“Lights-Out After Hurricane Michael: A Spatially Informed Bayesian Network Analysis of Power Outages” – Southeastern Geographer, Issue 62.2 (2022).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Areas with deciduous forest land cover experience fewer decreases in nighttime lights.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When buildings are near electric substations, there is an overwhelming decrease in significant power outages.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411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4D359C-884D-479B-B263-F9A3CC051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6" y="481533"/>
            <a:ext cx="9144000" cy="48194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6" y="31108"/>
            <a:ext cx="7520940" cy="548640"/>
          </a:xfrm>
        </p:spPr>
        <p:txBody>
          <a:bodyPr/>
          <a:lstStyle/>
          <a:p>
            <a:r>
              <a:rPr lang="en-US" dirty="0"/>
              <a:t>Sea level rise assessment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DEA8813-606E-4502-996C-A9090CD18131}"/>
              </a:ext>
            </a:extLst>
          </p:cNvPr>
          <p:cNvSpPr txBox="1">
            <a:spLocks/>
          </p:cNvSpPr>
          <p:nvPr/>
        </p:nvSpPr>
        <p:spPr>
          <a:xfrm>
            <a:off x="7010400" y="131499"/>
            <a:ext cx="2454147" cy="34785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70">
              <a:lnSpc>
                <a:spcPct val="100000"/>
              </a:lnSpc>
            </a:pPr>
            <a:r>
              <a:rPr lang="en-US" sz="1400" i="1" dirty="0">
                <a:solidFill>
                  <a:srgbClr val="0680B5"/>
                </a:solidFill>
              </a:rPr>
              <a:t>Sea Level Rise Impacted Parcels and Social Vulnerability Index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7FF5E2-443A-475E-AF49-DA442409B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226954"/>
            <a:ext cx="4109356" cy="2499547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74D78C-AAD4-4BA0-B2F3-1F971D2A2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06" y="5181600"/>
            <a:ext cx="4710064" cy="1544901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B83C4C0-AC96-4B06-BCA4-7026239EE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580133"/>
            <a:ext cx="4495800" cy="2925067"/>
          </a:xfr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/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/>
              <a:t>Land parcel analysis shows properties of various land use types totaling $200 to $300 million in just value in today’s dollars.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/>
              <a:t>Inland communities have nearly twice the amount of housing &amp; transportation vulnerability than coastal areas.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/>
              <a:t>Our 1-km gridded population data is an improvement over census tract population mapping by providing a clear view of residential areas and social vulnerability measures.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/>
              <a:t>Evaluating multiple social vulnerability themes instead of a singular index allowed detection of a variation in the housing &amp; transportation category. 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/>
              <a:t>We hope that our research furthers interest in fine-grained assessments to reveal data patterns that might otherwise be masked.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4591" y="4495800"/>
            <a:ext cx="2308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 Sea Level Rise Assessment of Wakulla County, Florida</a:t>
            </a:r>
          </a:p>
          <a:p>
            <a:r>
              <a:rPr lang="en-US" sz="1000" dirty="0"/>
              <a:t>Will Strode, Mike Core</a:t>
            </a:r>
          </a:p>
        </p:txBody>
      </p:sp>
    </p:spTree>
    <p:extLst>
      <p:ext uri="{BB962C8B-B14F-4D97-AF65-F5344CB8AC3E}">
        <p14:creationId xmlns:p14="http://schemas.microsoft.com/office/powerpoint/2010/main" val="2097830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Public/private drinking/wastewater</a:t>
            </a: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946907" y="4191000"/>
            <a:ext cx="3409315" cy="19964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838203" y="4038600"/>
            <a:ext cx="3124201" cy="25146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76203" y="3581400"/>
            <a:ext cx="2652136" cy="276999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Pinellas and Hillsborough. 1:400,000.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5" y="6581001"/>
            <a:ext cx="2275495" cy="276999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Sanford and vicinity. 1:400,000.</a:t>
            </a:r>
          </a:p>
        </p:txBody>
      </p: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143003"/>
            <a:ext cx="2362200" cy="14900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58489" y="3648088"/>
            <a:ext cx="2080185" cy="276999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Charlotte County, 1:600,000.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31198" y="6187440"/>
            <a:ext cx="2844048" cy="276999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Gadsden and Leon Counties. 1:600,000.</a:t>
            </a:r>
          </a:p>
        </p:txBody>
      </p:sp>
      <p:pic>
        <p:nvPicPr>
          <p:cNvPr id="4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76200" y="1143000"/>
            <a:ext cx="3276600" cy="24384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/>
          <p:nvPr/>
        </p:nvPicPr>
        <p:blipFill>
          <a:blip r:embed="rId6"/>
          <a:stretch>
            <a:fillRect/>
          </a:stretch>
        </p:blipFill>
        <p:spPr>
          <a:xfrm>
            <a:off x="5658489" y="1143003"/>
            <a:ext cx="3409315" cy="25146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4289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362200"/>
            <a:ext cx="7520940" cy="548640"/>
          </a:xfrm>
        </p:spPr>
        <p:txBody>
          <a:bodyPr/>
          <a:lstStyle/>
          <a:p>
            <a:pPr algn="ctr"/>
            <a:r>
              <a:rPr lang="en-US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138736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12" y="213360"/>
            <a:ext cx="8705088" cy="548640"/>
          </a:xfrm>
        </p:spPr>
        <p:txBody>
          <a:bodyPr>
            <a:normAutofit/>
          </a:bodyPr>
          <a:lstStyle/>
          <a:p>
            <a:r>
              <a:rPr lang="en-US" dirty="0"/>
              <a:t>Parcel-based dasymetric population estimates</a:t>
            </a:r>
          </a:p>
        </p:txBody>
      </p:sp>
      <p:pic>
        <p:nvPicPr>
          <p:cNvPr id="5" name="Content Placeholder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686800" cy="502920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96057" y="752856"/>
            <a:ext cx="5495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/>
              <a:t>Ingredients: Census Data + Group Quarters + FDOR Property Appraiser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5867400"/>
            <a:ext cx="8629350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Splitting Census Tracts (top down) to estimate population often results in undercounts. </a:t>
            </a:r>
          </a:p>
          <a:p>
            <a:r>
              <a:rPr lang="en-US" dirty="0"/>
              <a:t>A better method is to sum population estimates at the property parcel scale (bottom up)</a:t>
            </a:r>
          </a:p>
          <a:p>
            <a:r>
              <a:rPr lang="en-US" dirty="0"/>
              <a:t>to fit your geographic boundary.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76200" y="848224"/>
            <a:ext cx="2817289" cy="1007519"/>
            <a:chOff x="-3239556" y="2390393"/>
            <a:chExt cx="2817289" cy="1007519"/>
          </a:xfrm>
        </p:grpSpPr>
        <p:sp>
          <p:nvSpPr>
            <p:cNvPr id="8" name="Oval Callout 7"/>
            <p:cNvSpPr/>
            <p:nvPr/>
          </p:nvSpPr>
          <p:spPr>
            <a:xfrm>
              <a:off x="-3239556" y="2390393"/>
              <a:ext cx="2817289" cy="1007519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2971800" y="2570988"/>
              <a:ext cx="22911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How many people live</a:t>
              </a:r>
            </a:p>
            <a:p>
              <a:pPr algn="ctr"/>
              <a:r>
                <a:rPr lang="en-US" dirty="0"/>
                <a:t>in the flood zone?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739129" y="1219200"/>
            <a:ext cx="2209800" cy="1981200"/>
            <a:chOff x="-3886200" y="5105400"/>
            <a:chExt cx="2209800" cy="1981200"/>
          </a:xfrm>
        </p:grpSpPr>
        <p:sp>
          <p:nvSpPr>
            <p:cNvPr id="10" name="Oval Callout 9"/>
            <p:cNvSpPr/>
            <p:nvPr/>
          </p:nvSpPr>
          <p:spPr>
            <a:xfrm>
              <a:off x="-3886200" y="5105400"/>
              <a:ext cx="2209800" cy="1981200"/>
            </a:xfrm>
            <a:prstGeom prst="wedgeEllipse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3553967" y="5495835"/>
              <a:ext cx="152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How many people</a:t>
              </a:r>
            </a:p>
            <a:p>
              <a:pPr algn="ctr"/>
              <a:r>
                <a:rPr lang="en-US" dirty="0"/>
                <a:t>live near the landfill?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52400" y="5105400"/>
            <a:ext cx="310213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Improving </a:t>
            </a:r>
            <a:r>
              <a:rPr lang="en-US" sz="900" dirty="0" err="1"/>
              <a:t>Dasymetric</a:t>
            </a:r>
            <a:r>
              <a:rPr lang="en-US" sz="900" dirty="0"/>
              <a:t> Population Estimates for </a:t>
            </a:r>
          </a:p>
          <a:p>
            <a:r>
              <a:rPr lang="en-US" sz="900" dirty="0"/>
              <a:t>Land Parcels: Data Pre-processing Steps</a:t>
            </a:r>
          </a:p>
          <a:p>
            <a:r>
              <a:rPr lang="en-US" sz="900" dirty="0"/>
              <a:t>G. Strode, V. Mesev, and J. </a:t>
            </a:r>
            <a:r>
              <a:rPr lang="en-US" sz="900" dirty="0" err="1"/>
              <a:t>Maantay</a:t>
            </a:r>
            <a:endParaRPr lang="en-US" sz="900" dirty="0"/>
          </a:p>
          <a:p>
            <a:r>
              <a:rPr lang="en-US" sz="900" dirty="0"/>
              <a:t>Southeastern Geographer, Volume 58, Number 3, Fall 2018</a:t>
            </a:r>
          </a:p>
        </p:txBody>
      </p:sp>
    </p:spTree>
    <p:extLst>
      <p:ext uri="{BB962C8B-B14F-4D97-AF65-F5344CB8AC3E}">
        <p14:creationId xmlns:p14="http://schemas.microsoft.com/office/powerpoint/2010/main" val="295144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we were started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33"/>
            <a:ext cx="6416040" cy="2480768"/>
          </a:xfr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/>
              <a:t>Natural Resource Committee (of the Florida Legislature) had Questions</a:t>
            </a:r>
          </a:p>
          <a:p>
            <a:pPr lvl="1"/>
            <a:r>
              <a:rPr lang="en-US" dirty="0"/>
              <a:t>Where do we own land</a:t>
            </a:r>
          </a:p>
          <a:p>
            <a:pPr lvl="1"/>
            <a:r>
              <a:rPr lang="en-US" dirty="0"/>
              <a:t>Where are the “natural” areas in Florida</a:t>
            </a:r>
          </a:p>
          <a:p>
            <a:pPr lvl="1"/>
            <a:r>
              <a:rPr lang="en-US" dirty="0"/>
              <a:t>Where do we need updated maps (1967 - USGS)</a:t>
            </a:r>
          </a:p>
          <a:p>
            <a:pPr lvl="1"/>
            <a:r>
              <a:rPr lang="en-US" dirty="0"/>
              <a:t>GNIS - Geographic Names Information System</a:t>
            </a:r>
          </a:p>
          <a:p>
            <a:pPr lvl="1"/>
            <a:r>
              <a:rPr lang="en-US" dirty="0"/>
              <a:t>NWI - National Wetland Inventory</a:t>
            </a:r>
          </a:p>
          <a:p>
            <a:pPr lvl="1"/>
            <a:r>
              <a:rPr lang="en-US" dirty="0"/>
              <a:t>EDB - Ethylene Dibromide</a:t>
            </a:r>
          </a:p>
          <a:p>
            <a:r>
              <a:rPr lang="en-US" dirty="0"/>
              <a:t>Florida Population was 6.7 million (now ~21.5 million)</a:t>
            </a:r>
          </a:p>
        </p:txBody>
      </p:sp>
    </p:spTree>
    <p:extLst>
      <p:ext uri="{BB962C8B-B14F-4D97-AF65-F5344CB8AC3E}">
        <p14:creationId xmlns:p14="http://schemas.microsoft.com/office/powerpoint/2010/main" val="32388188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Walkability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6948" y="1273624"/>
            <a:ext cx="6147252" cy="3296788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267200" y="219670"/>
            <a:ext cx="41028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Bureau of Chronic Disease Prevention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Division of Community Health Promotion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Florida Department of Health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848" y="4800600"/>
            <a:ext cx="2392752" cy="1981199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01243" y="4955309"/>
            <a:ext cx="891591" cy="276999"/>
          </a:xfrm>
          <a:prstGeom prst="rect">
            <a:avLst/>
          </a:prstGeom>
          <a:noFill/>
          <a:effectLst>
            <a:glow rad="12700">
              <a:schemeClr val="accent1"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1200" dirty="0">
                <a:effectLst>
                  <a:glow rad="12700">
                    <a:schemeClr val="accent1">
                      <a:alpha val="40000"/>
                    </a:schemeClr>
                  </a:glow>
                </a:effectLst>
              </a:rPr>
              <a:t>Gainesville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66437"/>
            <a:ext cx="3727450" cy="3375804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72200" y="3810000"/>
            <a:ext cx="1346587" cy="369332"/>
          </a:xfrm>
          <a:prstGeom prst="rect">
            <a:avLst/>
          </a:prstGeom>
          <a:noFill/>
          <a:effectLst>
            <a:glow rad="12700">
              <a:schemeClr val="bg1"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/>
              <a:t>Jacksonville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281" y="838200"/>
            <a:ext cx="286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https://hermes.freac.fsu.edu/che/walk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90538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vulnerability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4" y="1257304"/>
            <a:ext cx="4086225" cy="520065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73683"/>
            <a:ext cx="3962400" cy="5203317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4" y="6000754"/>
            <a:ext cx="1669651" cy="371385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b="1" dirty="0"/>
              <a:t>Univariate Map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38137" y="6016517"/>
            <a:ext cx="1544272" cy="371385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b="1" dirty="0"/>
              <a:t>Bivariate Map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8201" y="152401"/>
            <a:ext cx="4495800" cy="1200329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marL="285630" indent="-28563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Filter data through a population grid to remove unpopulated areas.</a:t>
            </a:r>
          </a:p>
          <a:p>
            <a:pPr marL="285630" indent="-28563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Map becomes bivariate because It is showing original data PLUS population density.</a:t>
            </a:r>
          </a:p>
          <a:p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0064" y="6347604"/>
            <a:ext cx="4344459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Exploratory Bivariate and Multivariate </a:t>
            </a:r>
            <a:r>
              <a:rPr lang="en-US" sz="900" dirty="0" err="1"/>
              <a:t>Geovisualizations</a:t>
            </a:r>
            <a:r>
              <a:rPr lang="en-US" sz="900" dirty="0"/>
              <a:t> of a Social Vulnerability Index</a:t>
            </a:r>
          </a:p>
          <a:p>
            <a:r>
              <a:rPr lang="en-US" sz="900" dirty="0"/>
              <a:t>G Strode, V Mesev, S </a:t>
            </a:r>
            <a:r>
              <a:rPr lang="en-US" sz="900" dirty="0" err="1"/>
              <a:t>Bleisch</a:t>
            </a:r>
            <a:r>
              <a:rPr lang="en-US" sz="900" dirty="0"/>
              <a:t>, K Ziewitz, F Reed, J.D. Morgan</a:t>
            </a:r>
          </a:p>
          <a:p>
            <a:r>
              <a:rPr lang="en-US" sz="900" dirty="0"/>
              <a:t>Cartographic Perspectives, Number 95, 2020</a:t>
            </a:r>
          </a:p>
        </p:txBody>
      </p:sp>
    </p:spTree>
    <p:extLst>
      <p:ext uri="{BB962C8B-B14F-4D97-AF65-F5344CB8AC3E}">
        <p14:creationId xmlns:p14="http://schemas.microsoft.com/office/powerpoint/2010/main" val="1387935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vulnerability multivariate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1295400"/>
            <a:ext cx="4114800" cy="3604376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4" y="1066804"/>
            <a:ext cx="3171825" cy="4391025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724400" y="320040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702" rIns="91400" bIns="45702" spcCol="0" rtlCol="0" anchor="ctr"/>
          <a:lstStyle/>
          <a:p>
            <a:pPr algn="ctr"/>
            <a:endParaRPr lang="en-US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4" y="5140160"/>
            <a:ext cx="5824537" cy="164164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53200" y="6073170"/>
            <a:ext cx="2609491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Exploratory Bivariate and Multivariate </a:t>
            </a:r>
            <a:r>
              <a:rPr lang="en-US" sz="900" dirty="0" err="1"/>
              <a:t>Geovisualizations</a:t>
            </a:r>
            <a:r>
              <a:rPr lang="en-US" sz="900" dirty="0"/>
              <a:t> of a Social Vulnerability Index</a:t>
            </a:r>
          </a:p>
          <a:p>
            <a:pPr algn="r"/>
            <a:r>
              <a:rPr lang="en-US" sz="900" dirty="0"/>
              <a:t>G Strode, V Mesev, S </a:t>
            </a:r>
            <a:r>
              <a:rPr lang="en-US" sz="900" dirty="0" err="1"/>
              <a:t>Bleisch</a:t>
            </a:r>
            <a:r>
              <a:rPr lang="en-US" sz="900" dirty="0"/>
              <a:t>, K Ziewitz, F Reed, J.D. Morgan</a:t>
            </a:r>
          </a:p>
          <a:p>
            <a:pPr algn="r"/>
            <a:r>
              <a:rPr lang="en-US" sz="900" dirty="0"/>
              <a:t>Cartographic Perspectives, Number 95, 2020</a:t>
            </a:r>
          </a:p>
        </p:txBody>
      </p:sp>
    </p:spTree>
    <p:extLst>
      <p:ext uri="{BB962C8B-B14F-4D97-AF65-F5344CB8AC3E}">
        <p14:creationId xmlns:p14="http://schemas.microsoft.com/office/powerpoint/2010/main" val="24340074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2" y="685801"/>
            <a:ext cx="8773241" cy="59436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2" y="152400"/>
            <a:ext cx="4521505" cy="27432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60960"/>
            <a:ext cx="3863340" cy="548640"/>
          </a:xfrm>
        </p:spPr>
        <p:txBody>
          <a:bodyPr/>
          <a:lstStyle/>
          <a:p>
            <a:pPr algn="ctr"/>
            <a:r>
              <a:rPr lang="en-US" dirty="0"/>
              <a:t>Land use land cover </a:t>
            </a:r>
            <a:r>
              <a:rPr lang="en-US" dirty="0" err="1"/>
              <a:t>geovisualization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75263"/>
            <a:ext cx="5138738" cy="310653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523" y="5983069"/>
            <a:ext cx="340967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G. Strode, V. Mesev, B. Thornton, M. Jerez, T. Tricarico, T. </a:t>
            </a:r>
            <a:r>
              <a:rPr lang="en-US" sz="900" dirty="0" err="1"/>
              <a:t>McAlear</a:t>
            </a:r>
            <a:endParaRPr lang="en-US" sz="900" dirty="0"/>
          </a:p>
          <a:p>
            <a:r>
              <a:rPr lang="en-US" sz="900" dirty="0" err="1"/>
              <a:t>Geovisualization</a:t>
            </a:r>
            <a:r>
              <a:rPr lang="en-US" sz="900" dirty="0"/>
              <a:t> of Florida Land Use and Land Cover using Bivariate Mapping, Statistical Legends, and Visual Analytics</a:t>
            </a:r>
          </a:p>
          <a:p>
            <a:r>
              <a:rPr lang="en-US" sz="900" dirty="0"/>
              <a:t>The Florida Geographer, 2018.</a:t>
            </a:r>
          </a:p>
        </p:txBody>
      </p:sp>
    </p:spTree>
    <p:extLst>
      <p:ext uri="{BB962C8B-B14F-4D97-AF65-F5344CB8AC3E}">
        <p14:creationId xmlns:p14="http://schemas.microsoft.com/office/powerpoint/2010/main" val="2171597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2560DFB-813C-418A-AC0B-333272CB22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852" y="152400"/>
            <a:ext cx="6582750" cy="658275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26852D-2787-405E-B319-EE2DD8FD5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64" y="4876800"/>
            <a:ext cx="3853362" cy="162974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2A1333-44FE-4A28-BB03-7396E736C5FC}"/>
              </a:ext>
            </a:extLst>
          </p:cNvPr>
          <p:cNvSpPr txBox="1">
            <a:spLocks/>
          </p:cNvSpPr>
          <p:nvPr/>
        </p:nvSpPr>
        <p:spPr>
          <a:xfrm>
            <a:off x="193764" y="587515"/>
            <a:ext cx="3006636" cy="4060685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00" tIns="45702" rIns="91400" bIns="45702" rtlCol="0">
            <a:normAutofit lnSpcReduction="10000"/>
          </a:bodyPr>
          <a:lstStyle>
            <a:lvl1pPr marL="342758" indent="-342758" algn="l" defTabSz="914021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664" indent="-17366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169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675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180" indent="-17366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6825" indent="-17366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2751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256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1483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/>
              <a:t>Accurate and Timely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/>
              <a:t>Search-and-Rescue, First Responders, Public Safety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/>
              <a:t>Small-scale Population Data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/>
              <a:t>WorldPop Population Estimates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/>
              <a:t>Census Tracts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/>
              <a:t>1-Km US National Grid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/>
              <a:t>FGDC &amp; FEMA Standard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/>
              <a:t>Southeastern United States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/>
              <a:t>SARTopo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/>
              <a:t>GISsurfer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/>
              <a:t>ArcMap/ArcGIS Pro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49" y="-75425"/>
            <a:ext cx="7520940" cy="54864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SARtopo</a:t>
            </a:r>
            <a:r>
              <a:rPr lang="en-US" dirty="0"/>
              <a:t> Project</a:t>
            </a:r>
          </a:p>
        </p:txBody>
      </p:sp>
      <p:sp>
        <p:nvSpPr>
          <p:cNvPr id="3" name="Rectangle 2"/>
          <p:cNvSpPr/>
          <p:nvPr/>
        </p:nvSpPr>
        <p:spPr>
          <a:xfrm>
            <a:off x="3886202" y="76200"/>
            <a:ext cx="51054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https://usng-gis.org/docs/TheSARTopoProject.pdf</a:t>
            </a:r>
          </a:p>
        </p:txBody>
      </p:sp>
    </p:spTree>
    <p:extLst>
      <p:ext uri="{BB962C8B-B14F-4D97-AF65-F5344CB8AC3E}">
        <p14:creationId xmlns:p14="http://schemas.microsoft.com/office/powerpoint/2010/main" val="42941306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33400"/>
            <a:ext cx="7520940" cy="548640"/>
          </a:xfrm>
        </p:spPr>
        <p:txBody>
          <a:bodyPr/>
          <a:lstStyle/>
          <a:p>
            <a:r>
              <a:rPr lang="en-US" dirty="0"/>
              <a:t>The </a:t>
            </a:r>
            <a:br>
              <a:rPr lang="en-US" dirty="0"/>
            </a:br>
            <a:r>
              <a:rPr lang="en-US" dirty="0" err="1"/>
              <a:t>SARtopo</a:t>
            </a:r>
            <a:br>
              <a:rPr lang="en-US" dirty="0"/>
            </a:br>
            <a:r>
              <a:rPr lang="en-US" dirty="0"/>
              <a:t>project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9F1A2F65-390A-4BE7-A466-B17E1B5D64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85470"/>
            <a:ext cx="7252331" cy="476753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F2FEF6-B09D-4E6E-8E28-3A0CC6F37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304" y="4618619"/>
            <a:ext cx="2212992" cy="216318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5A2BAA-45CA-4C84-A1F8-F0F0F1DF8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01926"/>
            <a:ext cx="2286000" cy="180307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E660C81-3D9A-4E22-86CA-70A81A18C0C4}"/>
              </a:ext>
            </a:extLst>
          </p:cNvPr>
          <p:cNvSpPr txBox="1">
            <a:spLocks/>
          </p:cNvSpPr>
          <p:nvPr/>
        </p:nvSpPr>
        <p:spPr>
          <a:xfrm>
            <a:off x="74023" y="3790962"/>
            <a:ext cx="4191000" cy="2971800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00" tIns="45702" rIns="91400" bIns="45702" rtlCol="0">
            <a:normAutofit/>
          </a:bodyPr>
          <a:lstStyle>
            <a:lvl1pPr marL="342758" indent="-342758" algn="l" defTabSz="914021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664" indent="-17366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169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675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180" indent="-17366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6825" indent="-17366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2751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256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1483" indent="-164524" algn="l" defTabSz="914021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/>
              <a:t>US National Grid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/>
              <a:t>Gridded Population Data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/>
              <a:t>Color Ramp – Choropleth Sequential Multihued Classification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i="1" dirty="0"/>
              <a:t>To use the WMS layers in web map viewers, ArcMap and ArcGIS Online, use the WMS web-address: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hlinkClick r:id="rId5"/>
              </a:rPr>
              <a:t>https://maps2.freac.fsu.edu/arcgis/services/Sartopo/SE_USNG_Pop/MapServer/WMSServer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3542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5760"/>
            <a:ext cx="8534400" cy="548640"/>
          </a:xfrm>
        </p:spPr>
        <p:txBody>
          <a:bodyPr/>
          <a:lstStyle/>
          <a:p>
            <a:pPr algn="ctr"/>
            <a:r>
              <a:rPr lang="en-US"/>
              <a:t>Big challenge: energy, growth, water use, land use, social vulnerability, sea level rise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1EAAC-9A33-4CD4-9936-333303916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59" r="833"/>
          <a:stretch/>
        </p:blipFill>
        <p:spPr>
          <a:xfrm>
            <a:off x="152400" y="1981200"/>
            <a:ext cx="8839200" cy="250193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20BA1A-945F-4E90-B60D-83DC263D1ECA}"/>
              </a:ext>
            </a:extLst>
          </p:cNvPr>
          <p:cNvSpPr txBox="1"/>
          <p:nvPr/>
        </p:nvSpPr>
        <p:spPr>
          <a:xfrm>
            <a:off x="3200400" y="5715000"/>
            <a:ext cx="2743200" cy="369332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</a:rPr>
              <a:t>https://arcg.is/19HPHG0</a:t>
            </a:r>
          </a:p>
        </p:txBody>
      </p:sp>
    </p:spTree>
    <p:extLst>
      <p:ext uri="{BB962C8B-B14F-4D97-AF65-F5344CB8AC3E}">
        <p14:creationId xmlns:p14="http://schemas.microsoft.com/office/powerpoint/2010/main" val="9743065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freac do for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32"/>
            <a:ext cx="6187440" cy="3579849"/>
          </a:xfr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/>
              <a:t>Free data downloads</a:t>
            </a:r>
          </a:p>
          <a:p>
            <a:pPr lvl="2"/>
            <a:r>
              <a:rPr lang="en-US" dirty="0"/>
              <a:t>LABINS.org</a:t>
            </a:r>
          </a:p>
          <a:p>
            <a:pPr lvl="2"/>
            <a:r>
              <a:rPr lang="en-US" dirty="0"/>
              <a:t>usng-gis.org -&gt; Starter Datasets</a:t>
            </a:r>
          </a:p>
          <a:p>
            <a:pPr lvl="2"/>
            <a:r>
              <a:rPr lang="en-US" dirty="0"/>
              <a:t>Community Health Explorer </a:t>
            </a:r>
            <a:r>
              <a:rPr lang="en-US" dirty="0">
                <a:hlinkClick r:id="rId2"/>
              </a:rPr>
              <a:t>https://hermes.freac.fsu.edu/che/</a:t>
            </a:r>
            <a:endParaRPr lang="en-US" dirty="0"/>
          </a:p>
          <a:p>
            <a:pPr lvl="2"/>
            <a:r>
              <a:rPr lang="en-US" dirty="0"/>
              <a:t>The </a:t>
            </a:r>
            <a:r>
              <a:rPr lang="en-US" dirty="0" err="1"/>
              <a:t>SARTopo</a:t>
            </a:r>
            <a:r>
              <a:rPr lang="en-US" dirty="0"/>
              <a:t> Project </a:t>
            </a:r>
            <a:r>
              <a:rPr lang="en-US" sz="1200" b="0" u="sng" dirty="0"/>
              <a:t>https://usng-gis.org/docs/TheSARTopoProject.pdf</a:t>
            </a:r>
          </a:p>
          <a:p>
            <a:pPr marL="237645" lvl="2" indent="0">
              <a:buNone/>
            </a:pPr>
            <a:endParaRPr lang="en-US" dirty="0"/>
          </a:p>
          <a:p>
            <a:r>
              <a:rPr lang="en-US" dirty="0"/>
              <a:t>GIS services</a:t>
            </a:r>
          </a:p>
          <a:p>
            <a:pPr lvl="2">
              <a:buClr>
                <a:srgbClr val="FFC000"/>
              </a:buClr>
            </a:pPr>
            <a:r>
              <a:rPr lang="en-US" dirty="0"/>
              <a:t>Programming and Web maps</a:t>
            </a:r>
          </a:p>
          <a:p>
            <a:pPr lvl="2">
              <a:buClr>
                <a:srgbClr val="FFC000"/>
              </a:buClr>
            </a:pPr>
            <a:r>
              <a:rPr lang="en-US" dirty="0"/>
              <a:t>Cartography, including bi-/multi-variate visualizations</a:t>
            </a:r>
          </a:p>
          <a:p>
            <a:pPr lvl="2">
              <a:buClr>
                <a:srgbClr val="FFC000"/>
              </a:buClr>
            </a:pPr>
            <a:r>
              <a:rPr lang="en-US" dirty="0"/>
              <a:t>Fine-grain (gridded) maps and analysis</a:t>
            </a:r>
          </a:p>
          <a:p>
            <a:pPr lvl="2">
              <a:buClr>
                <a:srgbClr val="FFC000"/>
              </a:buClr>
            </a:pPr>
            <a:r>
              <a:rPr lang="en-US" dirty="0"/>
              <a:t>Bayesian network analysis</a:t>
            </a:r>
          </a:p>
          <a:p>
            <a:pPr lvl="2">
              <a:buClr>
                <a:srgbClr val="FFC000"/>
              </a:buClr>
            </a:pPr>
            <a:r>
              <a:rPr lang="en-US" dirty="0"/>
              <a:t>Visual analytics</a:t>
            </a:r>
          </a:p>
          <a:p>
            <a:endParaRPr lang="en-US" dirty="0"/>
          </a:p>
        </p:txBody>
      </p:sp>
      <p:sp>
        <p:nvSpPr>
          <p:cNvPr id="6" name="Double Wave 5"/>
          <p:cNvSpPr/>
          <p:nvPr/>
        </p:nvSpPr>
        <p:spPr>
          <a:xfrm>
            <a:off x="4724400" y="3886200"/>
            <a:ext cx="3733800" cy="2362200"/>
          </a:xfrm>
          <a:prstGeom prst="doubleWave">
            <a:avLst/>
          </a:prstGeom>
          <a:solidFill>
            <a:schemeClr val="bg1"/>
          </a:solidFill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12535" y="4343400"/>
            <a:ext cx="34932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If you didn’t see an example of </a:t>
            </a:r>
          </a:p>
          <a:p>
            <a:pPr algn="ctr"/>
            <a:r>
              <a:rPr lang="en-US" sz="1600" dirty="0"/>
              <a:t>your problem solved here,</a:t>
            </a:r>
          </a:p>
          <a:p>
            <a:pPr algn="ctr"/>
            <a:r>
              <a:rPr lang="en-US" sz="1600" dirty="0"/>
              <a:t>Remember we are affiliated with other</a:t>
            </a:r>
          </a:p>
          <a:p>
            <a:pPr algn="ctr"/>
            <a:r>
              <a:rPr lang="en-US" sz="1600" dirty="0"/>
              <a:t>University professionals</a:t>
            </a:r>
          </a:p>
          <a:p>
            <a:pPr algn="ctr"/>
            <a:r>
              <a:rPr lang="en-US" sz="1600" dirty="0"/>
              <a:t>who can help.</a:t>
            </a:r>
          </a:p>
        </p:txBody>
      </p:sp>
    </p:spTree>
    <p:extLst>
      <p:ext uri="{BB962C8B-B14F-4D97-AF65-F5344CB8AC3E}">
        <p14:creationId xmlns:p14="http://schemas.microsoft.com/office/powerpoint/2010/main" val="41189748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?! comments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32"/>
            <a:ext cx="3063240" cy="357984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Stephen Hodge, Director</a:t>
            </a:r>
          </a:p>
          <a:p>
            <a:r>
              <a:rPr lang="en-US" dirty="0">
                <a:hlinkClick r:id="rId2"/>
              </a:rPr>
              <a:t>shodge@fsu.edu</a:t>
            </a:r>
            <a:endParaRPr lang="en-US" dirty="0"/>
          </a:p>
          <a:p>
            <a:endParaRPr lang="en-US" dirty="0"/>
          </a:p>
          <a:p>
            <a:r>
              <a:rPr lang="en-US" dirty="0"/>
              <a:t>Georgianna Strode</a:t>
            </a:r>
          </a:p>
          <a:p>
            <a:r>
              <a:rPr lang="en-US" dirty="0">
                <a:hlinkClick r:id="rId3"/>
              </a:rPr>
              <a:t>gstrode@fsu.edu</a:t>
            </a:r>
            <a:endParaRPr lang="en-US" dirty="0"/>
          </a:p>
          <a:p>
            <a:endParaRPr lang="en-US" dirty="0"/>
          </a:p>
          <a:p>
            <a:r>
              <a:rPr lang="en-US" dirty="0"/>
              <a:t>Mike Core</a:t>
            </a:r>
          </a:p>
          <a:p>
            <a:r>
              <a:rPr lang="en-US" dirty="0">
                <a:hlinkClick r:id="rId4"/>
              </a:rPr>
              <a:t>mcore@fsu.edu</a:t>
            </a:r>
            <a:endParaRPr lang="en-US" dirty="0"/>
          </a:p>
          <a:p>
            <a:endParaRPr lang="en-US" dirty="0"/>
          </a:p>
          <a:p>
            <a:r>
              <a:rPr lang="en-US" dirty="0"/>
              <a:t>Beverly Renard</a:t>
            </a:r>
          </a:p>
          <a:p>
            <a:r>
              <a:rPr lang="en-US" dirty="0">
                <a:hlinkClick r:id="rId5"/>
              </a:rPr>
              <a:t>brenard@fsu.edu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91000" y="1143004"/>
            <a:ext cx="4876800" cy="3139285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freac.fsu.edu</a:t>
            </a:r>
          </a:p>
          <a:p>
            <a:endParaRPr lang="en-US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Labins.org</a:t>
            </a:r>
          </a:p>
          <a:p>
            <a:endParaRPr lang="en-US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hermes.freac.fsu.edu/che/</a:t>
            </a:r>
          </a:p>
          <a:p>
            <a:endParaRPr lang="en-US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usng-gis.org</a:t>
            </a:r>
          </a:p>
          <a:p>
            <a:endParaRPr lang="en-US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https://usng-gis.org/docs/TheSARTopoProject.pdf</a:t>
            </a:r>
            <a:endParaRPr lang="en-US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4" y="5410204"/>
            <a:ext cx="6086475" cy="1095375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00662"/>
            <a:ext cx="14287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867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History of ispa/freac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43736"/>
            <a:ext cx="7520940" cy="1642568"/>
          </a:xfr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endParaRPr lang="en-US" b="0" dirty="0"/>
          </a:p>
          <a:p>
            <a:r>
              <a:rPr lang="en-US" b="0" dirty="0"/>
              <a:t>The</a:t>
            </a:r>
            <a:r>
              <a:rPr lang="en-US" dirty="0"/>
              <a:t> Institute of Science and Public Affairs  (ISPA) </a:t>
            </a:r>
            <a:r>
              <a:rPr lang="en-US" b="0" dirty="0"/>
              <a:t>was created through consolidation of several university-wide outreach groups</a:t>
            </a:r>
          </a:p>
          <a:p>
            <a:r>
              <a:rPr lang="en-US" b="0" dirty="0"/>
              <a:t>The </a:t>
            </a:r>
            <a:r>
              <a:rPr lang="en-US" dirty="0"/>
              <a:t>Florida Resources and Environmental Analysis Center (FREAC) </a:t>
            </a:r>
            <a:r>
              <a:rPr lang="en-US" b="0" dirty="0"/>
              <a:t>was the original Center within ISPA (1969).</a:t>
            </a:r>
          </a:p>
          <a:p>
            <a:r>
              <a:rPr lang="en-US" b="0" dirty="0"/>
              <a:t> </a:t>
            </a:r>
          </a:p>
          <a:p>
            <a:endParaRPr lang="en-US" b="0" dirty="0"/>
          </a:p>
        </p:txBody>
      </p:sp>
      <p:sp>
        <p:nvSpPr>
          <p:cNvPr id="4" name="TextBox 3"/>
          <p:cNvSpPr txBox="1"/>
          <p:nvPr/>
        </p:nvSpPr>
        <p:spPr>
          <a:xfrm>
            <a:off x="1676400" y="3276600"/>
            <a:ext cx="7025640" cy="2800730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00" tIns="45702" rIns="91400" bIns="45702" rtlCol="0">
            <a:spAutoFit/>
          </a:bodyPr>
          <a:lstStyle/>
          <a:p>
            <a:pPr marL="285630" indent="-28563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FREAC is an applied research center </a:t>
            </a:r>
          </a:p>
          <a:p>
            <a:pPr marL="285630" indent="-28563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Provides advice and technical assistance to state and local agencies.</a:t>
            </a:r>
          </a:p>
          <a:p>
            <a:pPr marL="285630" indent="-28563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Connects academic, public, and private organizations.</a:t>
            </a:r>
          </a:p>
          <a:p>
            <a:pPr marL="285630" indent="-28563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Promotes collaboration faculty, staff, and students.</a:t>
            </a:r>
          </a:p>
          <a:p>
            <a:pPr marL="285630" indent="-28563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Trains university students through direct involvement in projects (real-world experience).</a:t>
            </a:r>
          </a:p>
          <a:p>
            <a:endParaRPr lang="en-US" sz="1600" dirty="0"/>
          </a:p>
          <a:p>
            <a:r>
              <a:rPr lang="en-US" sz="1600" dirty="0"/>
              <a:t>Research:</a:t>
            </a:r>
          </a:p>
          <a:p>
            <a:pPr marL="285630" indent="-28563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General areas of resource management and environmental analysis.</a:t>
            </a:r>
          </a:p>
          <a:p>
            <a:pPr marL="285630" indent="-28563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Public lands research and analysis.</a:t>
            </a:r>
          </a:p>
          <a:p>
            <a:pPr marL="285630" indent="-28563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GIS development.</a:t>
            </a:r>
          </a:p>
        </p:txBody>
      </p:sp>
    </p:spTree>
    <p:extLst>
      <p:ext uri="{BB962C8B-B14F-4D97-AF65-F5344CB8AC3E}">
        <p14:creationId xmlns:p14="http://schemas.microsoft.com/office/powerpoint/2010/main" val="3735604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3" y="365760"/>
            <a:ext cx="7520940" cy="548640"/>
          </a:xfrm>
        </p:spPr>
        <p:txBody>
          <a:bodyPr>
            <a:normAutofit/>
          </a:bodyPr>
          <a:lstStyle/>
          <a:p>
            <a:r>
              <a:rPr lang="en-US" dirty="0"/>
              <a:t>Entities FREAC has worked with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868" y="397082"/>
            <a:ext cx="2917010" cy="614680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71603"/>
            <a:ext cx="2386137" cy="2219325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341" y="3962404"/>
            <a:ext cx="3352800" cy="1735221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3" y="1371600"/>
            <a:ext cx="2533650" cy="2098882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404"/>
            <a:ext cx="1614488" cy="1401881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657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365760"/>
            <a:ext cx="7520940" cy="548640"/>
          </a:xfrm>
        </p:spPr>
        <p:txBody>
          <a:bodyPr>
            <a:normAutofit/>
          </a:bodyPr>
          <a:lstStyle/>
          <a:p>
            <a:r>
              <a:rPr lang="en-US" dirty="0"/>
              <a:t>Organizing GIS in Florida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34" y="1066800"/>
            <a:ext cx="6079066" cy="3352800"/>
          </a:xfr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0" dirty="0"/>
              <a:t>Growth Management Data Coordinating Committee (1985-87)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0" dirty="0"/>
              <a:t>Base Mapping Advisory Committee (BMAC 1989 – mid 1990s)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0" dirty="0"/>
              <a:t>Geographic Information Board (GIB mid 1990’s - 2005 )</a:t>
            </a:r>
          </a:p>
          <a:p>
            <a:pPr lvl="3">
              <a:lnSpc>
                <a:spcPct val="150000"/>
              </a:lnSpc>
              <a:buClr>
                <a:srgbClr val="FFC000"/>
              </a:buClr>
            </a:pPr>
            <a:r>
              <a:rPr lang="en-US" dirty="0"/>
              <a:t>Geographic Information Advisory Committee (GIAC)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0" dirty="0"/>
              <a:t>Florida Geographic Information Office (2018-present)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0" dirty="0"/>
              <a:t>National States Geographic Information Council (NSGIC)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b="0" dirty="0"/>
              <a:t>Water Management District GIS Managers (1986-present)</a:t>
            </a:r>
          </a:p>
        </p:txBody>
      </p:sp>
    </p:spTree>
    <p:extLst>
      <p:ext uri="{BB962C8B-B14F-4D97-AF65-F5344CB8AC3E}">
        <p14:creationId xmlns:p14="http://schemas.microsoft.com/office/powerpoint/2010/main" val="3381121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Freac’s core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18754"/>
            <a:ext cx="4053840" cy="2937968"/>
          </a:xfrm>
          <a:solidFill>
            <a:schemeClr val="bg1"/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GIS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Programming / Web Applications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Cartography / Graphic Design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Bayesian Network Analysis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Geologic Analysis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Socioeconomic  Analysis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State Land Research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U.S. National Grid (USNG) Applications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726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47804"/>
            <a:ext cx="5110162" cy="331828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0800000" flipV="1">
            <a:off x="457200" y="1806475"/>
            <a:ext cx="2895600" cy="2308324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dirty="0"/>
              <a:t>Established 1987 to promote geographic literacy by fostering innovation in geographic education and encouraging the protection and conservation of Florida’s natural and cultural resources.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91132" y="5105400"/>
            <a:ext cx="3980012" cy="159939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sz="1600" u="sng" dirty="0">
                <a:solidFill>
                  <a:schemeClr val="bg1"/>
                </a:solidFill>
              </a:rPr>
              <a:t>Purpose of Above Map: </a:t>
            </a:r>
          </a:p>
          <a:p>
            <a:r>
              <a:rPr lang="en-US" sz="1600" dirty="0">
                <a:solidFill>
                  <a:schemeClr val="bg1"/>
                </a:solidFill>
              </a:rPr>
              <a:t>Make a local homework assignment </a:t>
            </a:r>
          </a:p>
          <a:p>
            <a:r>
              <a:rPr lang="en-US" sz="1600" dirty="0">
                <a:solidFill>
                  <a:schemeClr val="bg1"/>
                </a:solidFill>
              </a:rPr>
              <a:t>More visually accessible to students.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u="sng" dirty="0">
                <a:solidFill>
                  <a:schemeClr val="bg1"/>
                </a:solidFill>
              </a:rPr>
              <a:t>Unintended Effect:</a:t>
            </a:r>
          </a:p>
          <a:p>
            <a:r>
              <a:rPr lang="en-US" sz="1600" dirty="0">
                <a:solidFill>
                  <a:schemeClr val="bg1"/>
                </a:solidFill>
              </a:rPr>
              <a:t>Tourism, discussion on oral history projects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4" y="152400"/>
            <a:ext cx="47910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875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Florida natural areas inventory (fnai)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95400"/>
            <a:ext cx="4746200" cy="291290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2682638"/>
            <a:ext cx="3352797" cy="2031289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dirty="0"/>
              <a:t>1964 – Land Acquisition and    </a:t>
            </a:r>
          </a:p>
          <a:p>
            <a:r>
              <a:rPr lang="en-US" dirty="0"/>
              <a:t>      Trust Fund (LATF)</a:t>
            </a:r>
            <a:br>
              <a:rPr lang="en-US" dirty="0"/>
            </a:br>
            <a:r>
              <a:rPr lang="en-US" dirty="0"/>
              <a:t>1972  - WMD</a:t>
            </a:r>
            <a:br>
              <a:rPr lang="en-US" dirty="0"/>
            </a:br>
            <a:r>
              <a:rPr lang="en-US" dirty="0"/>
              <a:t>1979 – Conservation and </a:t>
            </a:r>
          </a:p>
          <a:p>
            <a:r>
              <a:rPr lang="en-US" dirty="0"/>
              <a:t>      Recreation Lands (CARL)</a:t>
            </a:r>
            <a:br>
              <a:rPr lang="en-US" dirty="0"/>
            </a:br>
            <a:r>
              <a:rPr lang="en-US" dirty="0"/>
              <a:t>1989 – Preservation 2000</a:t>
            </a:r>
            <a:br>
              <a:rPr lang="en-US" dirty="0"/>
            </a:br>
            <a:r>
              <a:rPr lang="en-US" dirty="0"/>
              <a:t>1998 - Florida Forever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3024" y="1447800"/>
            <a:ext cx="2623907" cy="923293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dirty="0"/>
              <a:t>One of the first statewide</a:t>
            </a:r>
          </a:p>
          <a:p>
            <a:r>
              <a:rPr lang="en-US" dirty="0"/>
              <a:t>Online conservation</a:t>
            </a:r>
          </a:p>
          <a:p>
            <a:r>
              <a:rPr lang="en-US" dirty="0"/>
              <a:t>Lands maps.  2005</a:t>
            </a:r>
          </a:p>
        </p:txBody>
      </p:sp>
    </p:spTree>
    <p:extLst>
      <p:ext uri="{BB962C8B-B14F-4D97-AF65-F5344CB8AC3E}">
        <p14:creationId xmlns:p14="http://schemas.microsoft.com/office/powerpoint/2010/main" val="18636922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Impact"/>
        <a:ea typeface="Microsoft YaHei"/>
        <a:cs typeface="Microsoft YaHei"/>
      </a:majorFont>
      <a:minorFont>
        <a:latin typeface="Arial"/>
        <a:ea typeface="Microsoft YaHei"/>
        <a:cs typeface="Microsoft YaHe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3137</TotalTime>
  <Words>2315</Words>
  <Application>Microsoft Office PowerPoint</Application>
  <PresentationFormat>On-screen Show (4:3)</PresentationFormat>
  <Paragraphs>334</Paragraphs>
  <Slides>38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Franklin Gothic Book</vt:lpstr>
      <vt:lpstr>Franklin Gothic Medium</vt:lpstr>
      <vt:lpstr>Impact</vt:lpstr>
      <vt:lpstr>Times New Roman</vt:lpstr>
      <vt:lpstr>Wingdings</vt:lpstr>
      <vt:lpstr>Angles</vt:lpstr>
      <vt:lpstr>1_Office Theme</vt:lpstr>
      <vt:lpstr>Acrobat Document</vt:lpstr>
      <vt:lpstr>Florida Resources and Environmental Analysis Center (FREAC)</vt:lpstr>
      <vt:lpstr>This presentation will cover</vt:lpstr>
      <vt:lpstr>How we were started</vt:lpstr>
      <vt:lpstr>History of ispa/freac</vt:lpstr>
      <vt:lpstr>Entities FREAC has worked with</vt:lpstr>
      <vt:lpstr>Organizing GIS in Florida</vt:lpstr>
      <vt:lpstr>Freac’s core strengths</vt:lpstr>
      <vt:lpstr>PowerPoint Presentation</vt:lpstr>
      <vt:lpstr>Florida natural areas inventory (fnai)</vt:lpstr>
      <vt:lpstr>Current Freac projects</vt:lpstr>
      <vt:lpstr>History of LABINS</vt:lpstr>
      <vt:lpstr>Land Records: Certified Corners</vt:lpstr>
      <vt:lpstr>Overview of data &amp; services available </vt:lpstr>
      <vt:lpstr>Labins geographic profile</vt:lpstr>
      <vt:lpstr>Florida DEP Public lands inventory</vt:lpstr>
      <vt:lpstr>FdOH community health explorer</vt:lpstr>
      <vt:lpstr>Census and Reapportionment</vt:lpstr>
      <vt:lpstr>Selected Past projects</vt:lpstr>
      <vt:lpstr>iMapInvasives</vt:lpstr>
      <vt:lpstr>PowerPoint Presentation</vt:lpstr>
      <vt:lpstr>Cape Canaveral volunteer fire department</vt:lpstr>
      <vt:lpstr>Recent research interests</vt:lpstr>
      <vt:lpstr>Geology assessment – Wastewater Site</vt:lpstr>
      <vt:lpstr>Bayesian analysis</vt:lpstr>
      <vt:lpstr>Bayesian analysis</vt:lpstr>
      <vt:lpstr>Sea level rise assessment</vt:lpstr>
      <vt:lpstr>Public/private drinking/wastewater</vt:lpstr>
      <vt:lpstr>data</vt:lpstr>
      <vt:lpstr>Parcel-based dasymetric population estimates</vt:lpstr>
      <vt:lpstr>Walkability</vt:lpstr>
      <vt:lpstr>Social vulnerability</vt:lpstr>
      <vt:lpstr>Social vulnerability multivariate</vt:lpstr>
      <vt:lpstr>Land use land cover geovisualization</vt:lpstr>
      <vt:lpstr>The SARtopo Project</vt:lpstr>
      <vt:lpstr>The  SARtopo project</vt:lpstr>
      <vt:lpstr>Big challenge: energy, growth, water use, land use, social vulnerability, sea level rise</vt:lpstr>
      <vt:lpstr>What can freac do for you?</vt:lpstr>
      <vt:lpstr>Questions ?!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Florida Resources and Environmental Analysis Center (FREAC)</dc:title>
  <dc:creator>Georgianna Strode</dc:creator>
  <cp:lastModifiedBy>Michael Core</cp:lastModifiedBy>
  <cp:revision>90</cp:revision>
  <dcterms:created xsi:type="dcterms:W3CDTF">2006-08-16T00:00:00Z</dcterms:created>
  <dcterms:modified xsi:type="dcterms:W3CDTF">2021-11-17T18:48:27Z</dcterms:modified>
</cp:coreProperties>
</file>